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7" r:id="rId1"/>
  </p:sldMasterIdLst>
  <p:notesMasterIdLst>
    <p:notesMasterId r:id="rId14"/>
  </p:notesMasterIdLst>
  <p:sldIdLst>
    <p:sldId id="256" r:id="rId2"/>
    <p:sldId id="263" r:id="rId3"/>
    <p:sldId id="264" r:id="rId4"/>
    <p:sldId id="265" r:id="rId5"/>
    <p:sldId id="266" r:id="rId6"/>
    <p:sldId id="267" r:id="rId7"/>
    <p:sldId id="260" r:id="rId8"/>
    <p:sldId id="258" r:id="rId9"/>
    <p:sldId id="261" r:id="rId10"/>
    <p:sldId id="257" r:id="rId11"/>
    <p:sldId id="259"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5EFA6-626C-458C-B519-F1CAD150F624}" type="datetimeFigureOut">
              <a:rPr lang="it-IT" smtClean="0"/>
              <a:t>24/9/2014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A0C5A-7D42-4ADC-AFFC-FBCF6359ADC2}" type="slidenum">
              <a:rPr lang="it-IT" smtClean="0"/>
              <a:t>‹#›</a:t>
            </a:fld>
            <a:endParaRPr lang="it-IT"/>
          </a:p>
        </p:txBody>
      </p:sp>
    </p:spTree>
    <p:extLst>
      <p:ext uri="{BB962C8B-B14F-4D97-AF65-F5344CB8AC3E}">
        <p14:creationId xmlns:p14="http://schemas.microsoft.com/office/powerpoint/2010/main" val="3644746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smtClean="0"/>
              <a:t>Here</a:t>
            </a:r>
            <a:r>
              <a:rPr lang="en-US" baseline="0" noProof="0" dirty="0" smtClean="0"/>
              <a:t> you can see an overview of our method. We propose to describe gesture as a collection of dense trajectories extracted around hand regions.</a:t>
            </a:r>
          </a:p>
          <a:p>
            <a:r>
              <a:rPr lang="en-US" baseline="0" noProof="0" dirty="0" smtClean="0"/>
              <a:t>When the user’s hands appear, feature points are sampled inside and around the hands tracked during the gesture. Then a bunch of features are computed inside a </a:t>
            </a:r>
            <a:r>
              <a:rPr lang="en-US" baseline="0" noProof="0" dirty="0" err="1" smtClean="0"/>
              <a:t>spatio</a:t>
            </a:r>
            <a:r>
              <a:rPr lang="en-US" baseline="0" noProof="0" dirty="0" smtClean="0"/>
              <a:t>-temporal volume of each “aligned” trajectory. Later </a:t>
            </a:r>
            <a:r>
              <a:rPr lang="en-US" baseline="0" noProof="0" dirty="0" err="1" smtClean="0"/>
              <a:t>BoW</a:t>
            </a:r>
            <a:r>
              <a:rPr lang="en-US" baseline="0" noProof="0" dirty="0" smtClean="0"/>
              <a:t> coding and SVM are used to recognize the gestures. In the next slides first I will focus on the gesture recognition algorithm supposing that we have for each frame a segmentation mask of the hand.  And later I will describe our hand detection algorithm.  </a:t>
            </a:r>
          </a:p>
          <a:p>
            <a:endParaRPr lang="en-US" noProof="0" dirty="0"/>
          </a:p>
        </p:txBody>
      </p:sp>
      <p:sp>
        <p:nvSpPr>
          <p:cNvPr id="4" name="Segnaposto numero diapositiva 3"/>
          <p:cNvSpPr>
            <a:spLocks noGrp="1"/>
          </p:cNvSpPr>
          <p:nvPr>
            <p:ph type="sldNum" sz="quarter" idx="10"/>
          </p:nvPr>
        </p:nvSpPr>
        <p:spPr/>
        <p:txBody>
          <a:bodyPr/>
          <a:lstStyle/>
          <a:p>
            <a:pPr>
              <a:defRPr/>
            </a:pPr>
            <a:fld id="{3D094680-745A-48A5-94A2-36C6D2A216E5}" type="slidenum">
              <a:rPr lang="en-US" smtClean="0"/>
              <a:pPr>
                <a:defRPr/>
              </a:pPr>
              <a:t>3</a:t>
            </a:fld>
            <a:endParaRPr lang="en-US"/>
          </a:p>
        </p:txBody>
      </p:sp>
    </p:spTree>
    <p:extLst>
      <p:ext uri="{BB962C8B-B14F-4D97-AF65-F5344CB8AC3E}">
        <p14:creationId xmlns:p14="http://schemas.microsoft.com/office/powerpoint/2010/main" val="240587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Arial" panose="020B0604020202020204" pitchFamily="34" charset="0"/>
              <a:buNone/>
            </a:pPr>
            <a:r>
              <a:rPr lang="en-US" sz="1200" dirty="0" smtClean="0"/>
              <a:t>To correctly</a:t>
            </a:r>
            <a:r>
              <a:rPr lang="en-US" sz="1200" baseline="0" dirty="0" smtClean="0"/>
              <a:t> estimate the hand motion and the feature point trajectories is necessary to remove camera motion. ….</a:t>
            </a:r>
          </a:p>
          <a:p>
            <a:pPr marL="0" indent="0">
              <a:buFont typeface="Arial" panose="020B0604020202020204" pitchFamily="34" charset="0"/>
              <a:buNone/>
            </a:pPr>
            <a:r>
              <a:rPr lang="en-US" sz="1200" dirty="0" smtClean="0"/>
              <a:t>For</a:t>
            </a:r>
            <a:r>
              <a:rPr lang="en-US" sz="1200" baseline="0" dirty="0" smtClean="0"/>
              <a:t> two given frames we densely extract SURF features and we discard features belonging to hands. Later t</a:t>
            </a:r>
            <a:r>
              <a:rPr lang="en-US" sz="1200" dirty="0" smtClean="0"/>
              <a:t>he </a:t>
            </a:r>
            <a:r>
              <a:rPr lang="en-US" sz="1200" b="1" dirty="0" err="1" smtClean="0"/>
              <a:t>homography</a:t>
            </a:r>
            <a:r>
              <a:rPr lang="en-US" sz="1200" b="1" dirty="0" smtClean="0"/>
              <a:t> transformation </a:t>
            </a:r>
            <a:r>
              <a:rPr lang="en-US" sz="1200" dirty="0" smtClean="0"/>
              <a:t>between these</a:t>
            </a:r>
            <a:r>
              <a:rPr lang="en-US" sz="1200" baseline="0" dirty="0" smtClean="0"/>
              <a:t> </a:t>
            </a:r>
            <a:r>
              <a:rPr lang="en-US" sz="1200" dirty="0" smtClean="0"/>
              <a:t>two consecutive frames is estimated running the RANSAC algorithm. When</a:t>
            </a:r>
            <a:r>
              <a:rPr lang="en-US" sz="1200" baseline="0" dirty="0" smtClean="0"/>
              <a:t> you have the </a:t>
            </a:r>
            <a:r>
              <a:rPr lang="en-US" sz="1200" baseline="0" dirty="0" err="1" smtClean="0"/>
              <a:t>homography</a:t>
            </a:r>
            <a:r>
              <a:rPr lang="en-US" sz="1200" baseline="0" dirty="0" smtClean="0"/>
              <a:t> we can warp or rectifier the frames removing camera motion. </a:t>
            </a:r>
            <a:endParaRPr lang="en-US" sz="1200" dirty="0" smtClean="0"/>
          </a:p>
          <a:p>
            <a:pPr marL="0" indent="0">
              <a:buFont typeface="Arial" panose="020B0604020202020204" pitchFamily="34" charset="0"/>
              <a:buNone/>
            </a:pPr>
            <a:endParaRPr lang="en-US" sz="1200" dirty="0" smtClean="0"/>
          </a:p>
        </p:txBody>
      </p:sp>
      <p:sp>
        <p:nvSpPr>
          <p:cNvPr id="4" name="Segnaposto numero diapositiva 3"/>
          <p:cNvSpPr>
            <a:spLocks noGrp="1"/>
          </p:cNvSpPr>
          <p:nvPr>
            <p:ph type="sldNum" sz="quarter" idx="10"/>
          </p:nvPr>
        </p:nvSpPr>
        <p:spPr/>
        <p:txBody>
          <a:bodyPr/>
          <a:lstStyle/>
          <a:p>
            <a:pPr>
              <a:defRPr/>
            </a:pPr>
            <a:fld id="{3D094680-745A-48A5-94A2-36C6D2A216E5}" type="slidenum">
              <a:rPr lang="en-US" smtClean="0"/>
              <a:pPr>
                <a:defRPr/>
              </a:pPr>
              <a:t>4</a:t>
            </a:fld>
            <a:endParaRPr lang="en-US"/>
          </a:p>
        </p:txBody>
      </p:sp>
    </p:spTree>
    <p:extLst>
      <p:ext uri="{BB962C8B-B14F-4D97-AF65-F5344CB8AC3E}">
        <p14:creationId xmlns:p14="http://schemas.microsoft.com/office/powerpoint/2010/main" val="572360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smtClean="0"/>
              <a:t>After the suppression of the camera motion, trajectori</a:t>
            </a:r>
            <a:r>
              <a:rPr lang="en-US" baseline="0" noProof="0" dirty="0" smtClean="0"/>
              <a:t>es can be extracted. Feature points are densely sampled at several spatial scales and tracked. Here I will show two movies where trajectories are extracted considering the hand segmentation mask or without.  Note that hand segmentation contributes to isolate only the visual information that is related to gesture.  </a:t>
            </a:r>
            <a:endParaRPr lang="en-US" noProof="0" dirty="0"/>
          </a:p>
        </p:txBody>
      </p:sp>
      <p:sp>
        <p:nvSpPr>
          <p:cNvPr id="4" name="Segnaposto numero diapositiva 3"/>
          <p:cNvSpPr>
            <a:spLocks noGrp="1"/>
          </p:cNvSpPr>
          <p:nvPr>
            <p:ph type="sldNum" sz="quarter" idx="10"/>
          </p:nvPr>
        </p:nvSpPr>
        <p:spPr/>
        <p:txBody>
          <a:bodyPr/>
          <a:lstStyle/>
          <a:p>
            <a:pPr>
              <a:defRPr/>
            </a:pPr>
            <a:fld id="{3D094680-745A-48A5-94A2-36C6D2A216E5}" type="slidenum">
              <a:rPr lang="en-US" smtClean="0"/>
              <a:pPr>
                <a:defRPr/>
              </a:pPr>
              <a:t>5</a:t>
            </a:fld>
            <a:endParaRPr lang="en-US"/>
          </a:p>
        </p:txBody>
      </p:sp>
    </p:spTree>
    <p:extLst>
      <p:ext uri="{BB962C8B-B14F-4D97-AF65-F5344CB8AC3E}">
        <p14:creationId xmlns:p14="http://schemas.microsoft.com/office/powerpoint/2010/main" val="147045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Once we have “aligned” trajectories</a:t>
            </a:r>
            <a:r>
              <a:rPr lang="en-US" sz="1200" baseline="0" dirty="0" smtClean="0"/>
              <a:t> we can compute static and dynamic features. </a:t>
            </a: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In order to obtain a fixed size descriptor, the </a:t>
            </a:r>
            <a:r>
              <a:rPr lang="en-US" sz="1200" b="0" dirty="0" smtClean="0"/>
              <a:t>Bag of Words</a:t>
            </a:r>
            <a:r>
              <a:rPr lang="en-US" sz="1200" dirty="0" smtClean="0"/>
              <a:t> approach is exploited: we train four separate codebooks, one for each descriptor</a:t>
            </a:r>
            <a:r>
              <a:rPr lang="en-US" sz="1200" baseline="0" dirty="0" smtClean="0"/>
              <a:t> and e</a:t>
            </a:r>
            <a:r>
              <a:rPr lang="en-US" sz="1200" dirty="0" smtClean="0"/>
              <a:t>ach codebook contains 500 visual word.</a:t>
            </a:r>
            <a:r>
              <a:rPr lang="en-US" sz="1200"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Since we observed that our histogram tend to be sparse, we apply power-normalization following this equation.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Our final descriptor is the concatenation of the computed histograms. Gesture is computed by a linear SVM.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endParaRPr lang="it-IT" dirty="0"/>
          </a:p>
        </p:txBody>
      </p:sp>
      <p:sp>
        <p:nvSpPr>
          <p:cNvPr id="4" name="Slide Number Placeholder 3"/>
          <p:cNvSpPr>
            <a:spLocks noGrp="1"/>
          </p:cNvSpPr>
          <p:nvPr>
            <p:ph type="sldNum" sz="quarter" idx="10"/>
          </p:nvPr>
        </p:nvSpPr>
        <p:spPr/>
        <p:txBody>
          <a:bodyPr/>
          <a:lstStyle/>
          <a:p>
            <a:pPr>
              <a:defRPr/>
            </a:pPr>
            <a:fld id="{3D094680-745A-48A5-94A2-36C6D2A216E5}" type="slidenum">
              <a:rPr lang="en-US" smtClean="0"/>
              <a:pPr>
                <a:defRPr/>
              </a:pPr>
              <a:t>6</a:t>
            </a:fld>
            <a:endParaRPr lang="en-US"/>
          </a:p>
        </p:txBody>
      </p:sp>
    </p:spTree>
    <p:extLst>
      <p:ext uri="{BB962C8B-B14F-4D97-AF65-F5344CB8AC3E}">
        <p14:creationId xmlns:p14="http://schemas.microsoft.com/office/powerpoint/2010/main" val="2417988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509A0C5A-7D42-4ADC-AFFC-FBCF6359ADC2}" type="slidenum">
              <a:rPr lang="it-IT" smtClean="0"/>
              <a:t>11</a:t>
            </a:fld>
            <a:endParaRPr lang="it-IT"/>
          </a:p>
        </p:txBody>
      </p:sp>
    </p:spTree>
    <p:extLst>
      <p:ext uri="{BB962C8B-B14F-4D97-AF65-F5344CB8AC3E}">
        <p14:creationId xmlns:p14="http://schemas.microsoft.com/office/powerpoint/2010/main" val="1290670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B6ABE4A-4DBC-4A6C-967D-6CFBF8682E18}" type="datetime1">
              <a:rPr lang="en-US" smtClean="0"/>
              <a:t>9/24/2014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691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84123D-3A67-400D-9B33-4675CA9DD44C}" type="datetime1">
              <a:rPr lang="en-US" smtClean="0"/>
              <a:t>9/24/2014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2616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9EBF13-EAE2-47AA-8953-A5D233912066}" type="datetime1">
              <a:rPr lang="en-US" smtClean="0"/>
              <a:t>9/24/2014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5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46FB48-757F-4394-BD39-342678E53A40}" type="datetime1">
              <a:rPr lang="en-US" smtClean="0"/>
              <a:t>9/24/2014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96012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3BE0D1-9960-4816-8093-296A5B47CA90}" type="datetime1">
              <a:rPr lang="en-US" smtClean="0"/>
              <a:t>9/24/2014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141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4EBC63-3164-4582-8AF2-421388655F44}" type="datetime1">
              <a:rPr lang="en-US" smtClean="0"/>
              <a:t>9/24/2014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3526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F972FC-8A90-4342-A97C-20886285ABEC}" type="datetime1">
              <a:rPr lang="en-US" smtClean="0"/>
              <a:t>9/24/2014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26190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632DF84-BDE9-4A8C-9C77-3AE3E587EE4B}" type="datetime1">
              <a:rPr lang="en-US" smtClean="0"/>
              <a:t>9/24/2014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5510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7554F3-715D-495D-ACFD-E703795E1127}" type="datetime1">
              <a:rPr lang="en-US" smtClean="0"/>
              <a:t>9/24/2014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1823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5BBBE5-5AD1-4D10-8CCB-DA42A90E1BF5}" type="datetime1">
              <a:rPr lang="en-US" smtClean="0"/>
              <a:t>9/24/2014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49025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57B66C-C31B-4AF8-A5C2-AE9EDF8F79A8}" type="datetime1">
              <a:rPr lang="en-US" smtClean="0"/>
              <a:t>9/24/2014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15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92B0AE5-3D01-4F42-BE02-8A0DDABB6909}" type="datetime1">
              <a:rPr lang="en-US" smtClean="0"/>
              <a:t>9/24/2014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32081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9.jpeg"/><Relationship Id="rId18" Type="http://schemas.openxmlformats.org/officeDocument/2006/relationships/image" Target="../media/image14.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image" Target="../media/image1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2.xml"/><Relationship Id="rId5" Type="http://schemas.openxmlformats.org/officeDocument/2006/relationships/tags" Target="../tags/tag5.xml"/><Relationship Id="rId15" Type="http://schemas.openxmlformats.org/officeDocument/2006/relationships/image" Target="../media/image11.png"/><Relationship Id="rId10" Type="http://schemas.openxmlformats.org/officeDocument/2006/relationships/slideLayout" Target="../slideLayouts/slideLayout2.xml"/><Relationship Id="rId19" Type="http://schemas.openxmlformats.org/officeDocument/2006/relationships/image" Target="../media/image1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wmv"/><Relationship Id="rId7" Type="http://schemas.openxmlformats.org/officeDocument/2006/relationships/image" Target="../media/image1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2.wmv"/></Relationships>
</file>

<file path=ppt/slides/_rels/slide6.xml.rels><?xml version="1.0" encoding="UTF-8" standalone="yes"?>
<Relationships xmlns="http://schemas.openxmlformats.org/package/2006/relationships"><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20.png"/><Relationship Id="rId39" Type="http://schemas.openxmlformats.org/officeDocument/2006/relationships/image" Target="../media/image32.png"/><Relationship Id="rId21" Type="http://schemas.openxmlformats.org/officeDocument/2006/relationships/tags" Target="../tags/tag30.xml"/><Relationship Id="rId34" Type="http://schemas.openxmlformats.org/officeDocument/2006/relationships/image" Target="../media/image27.png"/><Relationship Id="rId7" Type="http://schemas.openxmlformats.org/officeDocument/2006/relationships/tags" Target="../tags/tag16.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11.png"/><Relationship Id="rId41" Type="http://schemas.openxmlformats.org/officeDocument/2006/relationships/image" Target="../media/image3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18.png"/><Relationship Id="rId32" Type="http://schemas.openxmlformats.org/officeDocument/2006/relationships/image" Target="../media/image25.png"/><Relationship Id="rId37" Type="http://schemas.openxmlformats.org/officeDocument/2006/relationships/image" Target="../media/image30.png"/><Relationship Id="rId40" Type="http://schemas.openxmlformats.org/officeDocument/2006/relationships/image" Target="../media/image33.pn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notesSlide" Target="../notesSlides/notesSlide4.xml"/><Relationship Id="rId28" Type="http://schemas.openxmlformats.org/officeDocument/2006/relationships/image" Target="../media/image22.png"/><Relationship Id="rId36" Type="http://schemas.openxmlformats.org/officeDocument/2006/relationships/image" Target="../media/image29.png"/><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image" Target="../media/image24.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slideLayout" Target="../slideLayouts/slideLayout2.xml"/><Relationship Id="rId27" Type="http://schemas.openxmlformats.org/officeDocument/2006/relationships/image" Target="../media/image21.png"/><Relationship Id="rId30" Type="http://schemas.openxmlformats.org/officeDocument/2006/relationships/image" Target="../media/image23.png"/><Relationship Id="rId35" Type="http://schemas.openxmlformats.org/officeDocument/2006/relationships/image" Target="../media/image28.png"/><Relationship Id="rId8" Type="http://schemas.openxmlformats.org/officeDocument/2006/relationships/tags" Target="../tags/tag17.xml"/><Relationship Id="rId3" Type="http://schemas.openxmlformats.org/officeDocument/2006/relationships/tags" Target="../tags/tag12.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19.png"/><Relationship Id="rId33" Type="http://schemas.openxmlformats.org/officeDocument/2006/relationships/image" Target="../media/image26.png"/><Relationship Id="rId38"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867E5644-1E61-4311-A31E-84CB9C7AA8A9}" type="slidenum">
              <a:rPr lang="en-US" smtClean="0"/>
              <a:t>1</a:t>
            </a:fld>
            <a:endParaRPr lang="en-US" dirty="0"/>
          </a:p>
        </p:txBody>
      </p:sp>
      <p:sp>
        <p:nvSpPr>
          <p:cNvPr id="6" name="Title 5"/>
          <p:cNvSpPr>
            <a:spLocks noGrp="1"/>
          </p:cNvSpPr>
          <p:nvPr>
            <p:ph type="title" idx="4294967295"/>
          </p:nvPr>
        </p:nvSpPr>
        <p:spPr>
          <a:xfrm>
            <a:off x="1872907" y="1434272"/>
            <a:ext cx="7772400" cy="1463675"/>
          </a:xfrm>
        </p:spPr>
        <p:txBody>
          <a:bodyPr/>
          <a:lstStyle/>
          <a:p>
            <a:pPr algn="ctr"/>
            <a:r>
              <a:rPr lang="it-IT" dirty="0" err="1" smtClean="0">
                <a:solidFill>
                  <a:schemeClr val="accent1"/>
                </a:solidFill>
              </a:rPr>
              <a:t>Gesture</a:t>
            </a:r>
            <a:r>
              <a:rPr lang="it-IT" dirty="0" smtClean="0">
                <a:solidFill>
                  <a:schemeClr val="accent1"/>
                </a:solidFill>
              </a:rPr>
              <a:t> </a:t>
            </a:r>
            <a:r>
              <a:rPr lang="it-IT" dirty="0" err="1" smtClean="0">
                <a:solidFill>
                  <a:schemeClr val="accent1"/>
                </a:solidFill>
              </a:rPr>
              <a:t>recognition</a:t>
            </a:r>
            <a:r>
              <a:rPr lang="it-IT" dirty="0" smtClean="0">
                <a:solidFill>
                  <a:schemeClr val="accent1"/>
                </a:solidFill>
              </a:rPr>
              <a:t> </a:t>
            </a:r>
            <a:r>
              <a:rPr lang="it-IT" dirty="0" err="1" smtClean="0">
                <a:solidFill>
                  <a:schemeClr val="accent1"/>
                </a:solidFill>
              </a:rPr>
              <a:t>using</a:t>
            </a:r>
            <a:r>
              <a:rPr lang="it-IT" dirty="0" smtClean="0">
                <a:solidFill>
                  <a:schemeClr val="accent1"/>
                </a:solidFill>
              </a:rPr>
              <a:t> </a:t>
            </a:r>
            <a:r>
              <a:rPr lang="it-IT" dirty="0" err="1" smtClean="0">
                <a:solidFill>
                  <a:schemeClr val="accent1"/>
                </a:solidFill>
              </a:rPr>
              <a:t>wearable</a:t>
            </a:r>
            <a:r>
              <a:rPr lang="it-IT" dirty="0" smtClean="0">
                <a:solidFill>
                  <a:schemeClr val="accent1"/>
                </a:solidFill>
              </a:rPr>
              <a:t> </a:t>
            </a:r>
            <a:r>
              <a:rPr lang="it-IT" dirty="0" err="1" smtClean="0">
                <a:solidFill>
                  <a:schemeClr val="accent1"/>
                </a:solidFill>
              </a:rPr>
              <a:t>vision</a:t>
            </a:r>
            <a:r>
              <a:rPr lang="it-IT" dirty="0" smtClean="0">
                <a:solidFill>
                  <a:schemeClr val="accent1"/>
                </a:solidFill>
              </a:rPr>
              <a:t> </a:t>
            </a:r>
            <a:r>
              <a:rPr lang="it-IT" dirty="0" err="1" smtClean="0">
                <a:solidFill>
                  <a:schemeClr val="accent1"/>
                </a:solidFill>
              </a:rPr>
              <a:t>devices</a:t>
            </a:r>
            <a:endParaRPr lang="it-IT" dirty="0">
              <a:solidFill>
                <a:schemeClr val="accent1"/>
              </a:solidFill>
            </a:endParaRPr>
          </a:p>
        </p:txBody>
      </p:sp>
      <p:sp>
        <p:nvSpPr>
          <p:cNvPr id="10" name="TextBox 9"/>
          <p:cNvSpPr txBox="1"/>
          <p:nvPr/>
        </p:nvSpPr>
        <p:spPr>
          <a:xfrm>
            <a:off x="971930" y="4973823"/>
            <a:ext cx="1927131" cy="646331"/>
          </a:xfrm>
          <a:prstGeom prst="rect">
            <a:avLst/>
          </a:prstGeom>
          <a:noFill/>
        </p:spPr>
        <p:txBody>
          <a:bodyPr wrap="none" rtlCol="0">
            <a:spAutoFit/>
          </a:bodyPr>
          <a:lstStyle/>
          <a:p>
            <a:r>
              <a:rPr lang="it-IT" dirty="0" smtClean="0"/>
              <a:t>Candidato:</a:t>
            </a:r>
            <a:br>
              <a:rPr lang="it-IT" dirty="0" smtClean="0"/>
            </a:br>
            <a:r>
              <a:rPr lang="it-IT" dirty="0" smtClean="0"/>
              <a:t>Lorenzo Baraldi</a:t>
            </a:r>
            <a:endParaRPr lang="it-IT" dirty="0"/>
          </a:p>
        </p:txBody>
      </p:sp>
      <p:sp>
        <p:nvSpPr>
          <p:cNvPr id="11" name="TextBox 10"/>
          <p:cNvSpPr txBox="1"/>
          <p:nvPr/>
        </p:nvSpPr>
        <p:spPr>
          <a:xfrm>
            <a:off x="8453282" y="4973823"/>
            <a:ext cx="2384051" cy="1477328"/>
          </a:xfrm>
          <a:prstGeom prst="rect">
            <a:avLst/>
          </a:prstGeom>
          <a:noFill/>
        </p:spPr>
        <p:txBody>
          <a:bodyPr wrap="none" rtlCol="0">
            <a:spAutoFit/>
          </a:bodyPr>
          <a:lstStyle/>
          <a:p>
            <a:pPr algn="r"/>
            <a:r>
              <a:rPr lang="it-IT" dirty="0" smtClean="0"/>
              <a:t>Relatore:</a:t>
            </a:r>
            <a:br>
              <a:rPr lang="it-IT" dirty="0" smtClean="0"/>
            </a:br>
            <a:r>
              <a:rPr lang="it-IT" dirty="0" smtClean="0"/>
              <a:t>Prof. Rita </a:t>
            </a:r>
            <a:r>
              <a:rPr lang="it-IT" dirty="0" err="1" smtClean="0"/>
              <a:t>Cucchiara</a:t>
            </a:r>
            <a:r>
              <a:rPr lang="it-IT" dirty="0" smtClean="0"/>
              <a:t/>
            </a:r>
            <a:br>
              <a:rPr lang="it-IT" dirty="0" smtClean="0"/>
            </a:br>
            <a:r>
              <a:rPr lang="it-IT" dirty="0" smtClean="0"/>
              <a:t/>
            </a:r>
            <a:br>
              <a:rPr lang="it-IT" dirty="0" smtClean="0"/>
            </a:br>
            <a:r>
              <a:rPr lang="it-IT" dirty="0" smtClean="0"/>
              <a:t>Correlatore:</a:t>
            </a:r>
            <a:br>
              <a:rPr lang="it-IT" dirty="0" smtClean="0"/>
            </a:br>
            <a:r>
              <a:rPr lang="it-IT" dirty="0" smtClean="0"/>
              <a:t>Ing. Giuseppe Serra</a:t>
            </a:r>
            <a:endParaRPr lang="it-IT" dirty="0"/>
          </a:p>
        </p:txBody>
      </p:sp>
    </p:spTree>
    <p:extLst>
      <p:ext uri="{BB962C8B-B14F-4D97-AF65-F5344CB8AC3E}">
        <p14:creationId xmlns:p14="http://schemas.microsoft.com/office/powerpoint/2010/main" val="14428178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Applications</a:t>
            </a:r>
            <a:endParaRPr lang="it-IT" dirty="0"/>
          </a:p>
        </p:txBody>
      </p:sp>
      <p:sp>
        <p:nvSpPr>
          <p:cNvPr id="3" name="Content Placeholder 2"/>
          <p:cNvSpPr>
            <a:spLocks noGrp="1"/>
          </p:cNvSpPr>
          <p:nvPr>
            <p:ph idx="1"/>
          </p:nvPr>
        </p:nvSpPr>
        <p:spPr>
          <a:xfrm>
            <a:off x="1024129" y="2286000"/>
            <a:ext cx="4860036" cy="4023360"/>
          </a:xfrm>
        </p:spPr>
        <p:txBody>
          <a:bodyPr>
            <a:normAutofit fontScale="92500" lnSpcReduction="20000"/>
          </a:bodyPr>
          <a:lstStyle/>
          <a:p>
            <a:pPr>
              <a:buFont typeface="Wingdings" panose="05000000000000000000" pitchFamily="2" charset="2"/>
              <a:buChar char="§"/>
            </a:pPr>
            <a:r>
              <a:rPr lang="it-IT" dirty="0">
                <a:latin typeface="Arial" panose="020B0604020202020204" pitchFamily="34" charset="0"/>
                <a:cs typeface="Arial" panose="020B0604020202020204" pitchFamily="34" charset="0"/>
              </a:rPr>
              <a:t>Personal </a:t>
            </a:r>
            <a:r>
              <a:rPr lang="it-IT" dirty="0" err="1">
                <a:latin typeface="Arial" panose="020B0604020202020204" pitchFamily="34" charset="0"/>
                <a:cs typeface="Arial" panose="020B0604020202020204" pitchFamily="34" charset="0"/>
              </a:rPr>
              <a:t>devices</a:t>
            </a:r>
            <a:r>
              <a:rPr lang="it-IT" dirty="0">
                <a:latin typeface="Arial" panose="020B0604020202020204" pitchFamily="34" charset="0"/>
                <a:cs typeface="Arial" panose="020B0604020202020204" pitchFamily="34" charset="0"/>
              </a:rPr>
              <a:t> for cultural </a:t>
            </a:r>
            <a:r>
              <a:rPr lang="it-IT" dirty="0" err="1">
                <a:latin typeface="Arial" panose="020B0604020202020204" pitchFamily="34" charset="0"/>
                <a:cs typeface="Arial" panose="020B0604020202020204" pitchFamily="34" charset="0"/>
              </a:rPr>
              <a:t>heritage</a:t>
            </a:r>
            <a:endParaRPr lang="it-IT"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it-IT" dirty="0" err="1">
                <a:latin typeface="Arial" panose="020B0604020202020204" pitchFamily="34" charset="0"/>
                <a:cs typeface="Arial" panose="020B0604020202020204" pitchFamily="34" charset="0"/>
              </a:rPr>
              <a:t>Ask</a:t>
            </a:r>
            <a:r>
              <a:rPr lang="it-IT" dirty="0">
                <a:latin typeface="Arial" panose="020B0604020202020204" pitchFamily="34" charset="0"/>
                <a:cs typeface="Arial" panose="020B0604020202020204" pitchFamily="34" charset="0"/>
              </a:rPr>
              <a:t> information </a:t>
            </a:r>
            <a:r>
              <a:rPr lang="it-IT" dirty="0" err="1">
                <a:latin typeface="Arial" panose="020B0604020202020204" pitchFamily="34" charset="0"/>
                <a:cs typeface="Arial" panose="020B0604020202020204" pitchFamily="34" charset="0"/>
              </a:rPr>
              <a:t>about</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monuments</a:t>
            </a:r>
            <a:r>
              <a:rPr lang="it-IT" dirty="0">
                <a:latin typeface="Arial" panose="020B0604020202020204" pitchFamily="34" charset="0"/>
                <a:cs typeface="Arial" panose="020B0604020202020204" pitchFamily="34" charset="0"/>
              </a:rPr>
              <a:t> and </a:t>
            </a:r>
            <a:r>
              <a:rPr lang="it-IT" dirty="0" err="1">
                <a:latin typeface="Arial" panose="020B0604020202020204" pitchFamily="34" charset="0"/>
                <a:cs typeface="Arial" panose="020B0604020202020204" pitchFamily="34" charset="0"/>
              </a:rPr>
              <a:t>artworks</a:t>
            </a:r>
            <a:endParaRPr lang="it-IT"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it-IT" dirty="0" err="1">
                <a:latin typeface="Arial" panose="020B0604020202020204" pitchFamily="34" charset="0"/>
                <a:cs typeface="Arial" panose="020B0604020202020204" pitchFamily="34" charset="0"/>
              </a:rPr>
              <a:t>Artwork</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recognition</a:t>
            </a:r>
            <a:endParaRPr lang="it-IT"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it-IT" dirty="0">
                <a:latin typeface="Arial" panose="020B0604020202020204" pitchFamily="34" charset="0"/>
                <a:cs typeface="Arial" panose="020B0604020202020204" pitchFamily="34" charset="0"/>
              </a:rPr>
              <a:t>GPS for </a:t>
            </a:r>
            <a:r>
              <a:rPr lang="it-IT" dirty="0" err="1">
                <a:latin typeface="Arial" panose="020B0604020202020204" pitchFamily="34" charset="0"/>
                <a:cs typeface="Arial" panose="020B0604020202020204" pitchFamily="34" charset="0"/>
              </a:rPr>
              <a:t>localization</a:t>
            </a:r>
            <a:endParaRPr lang="it-IT"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it-IT" dirty="0" err="1">
                <a:latin typeface="Arial" panose="020B0604020202020204" pitchFamily="34" charset="0"/>
                <a:cs typeface="Arial" panose="020B0604020202020204" pitchFamily="34" charset="0"/>
              </a:rPr>
              <a:t>Headphones</a:t>
            </a:r>
            <a:endParaRPr lang="it-IT"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it-IT" dirty="0" smtClean="0">
                <a:latin typeface="Arial" panose="020B0604020202020204" pitchFamily="34" charset="0"/>
                <a:cs typeface="Arial" panose="020B0604020202020204" pitchFamily="34" charset="0"/>
              </a:rPr>
              <a:t>New </a:t>
            </a:r>
            <a:r>
              <a:rPr lang="it-IT" dirty="0" err="1" smtClean="0">
                <a:latin typeface="Arial" panose="020B0604020202020204" pitchFamily="34" charset="0"/>
                <a:cs typeface="Arial" panose="020B0604020202020204" pitchFamily="34" charset="0"/>
              </a:rPr>
              <a:t>HCIs</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based</a:t>
            </a:r>
            <a:r>
              <a:rPr lang="it-IT" dirty="0" smtClean="0">
                <a:latin typeface="Arial" panose="020B0604020202020204" pitchFamily="34" charset="0"/>
                <a:cs typeface="Arial" panose="020B0604020202020204" pitchFamily="34" charset="0"/>
              </a:rPr>
              <a:t> on </a:t>
            </a:r>
            <a:r>
              <a:rPr lang="it-IT" dirty="0" err="1" smtClean="0">
                <a:latin typeface="Arial" panose="020B0604020202020204" pitchFamily="34" charset="0"/>
                <a:cs typeface="Arial" panose="020B0604020202020204" pitchFamily="34" charset="0"/>
              </a:rPr>
              <a:t>gestures</a:t>
            </a:r>
            <a:endParaRPr lang="it-IT" dirty="0" smtClean="0">
              <a:latin typeface="Arial" panose="020B0604020202020204" pitchFamily="34" charset="0"/>
              <a:cs typeface="Arial" panose="020B0604020202020204" pitchFamily="34" charset="0"/>
            </a:endParaRPr>
          </a:p>
          <a:p>
            <a:pPr lvl="1">
              <a:buFont typeface="Wingdings" panose="05000000000000000000" pitchFamily="2" charset="2"/>
              <a:buChar char="§"/>
            </a:pPr>
            <a:r>
              <a:rPr lang="it-IT" dirty="0" err="1" smtClean="0">
                <a:latin typeface="Arial" panose="020B0604020202020204" pitchFamily="34" charset="0"/>
                <a:cs typeface="Arial" panose="020B0604020202020204" pitchFamily="34" charset="0"/>
              </a:rPr>
              <a:t>Gesture</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recognition</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is</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enterely</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performed</a:t>
            </a:r>
            <a:r>
              <a:rPr lang="it-IT" dirty="0" smtClean="0">
                <a:latin typeface="Arial" panose="020B0604020202020204" pitchFamily="34" charset="0"/>
                <a:cs typeface="Arial" panose="020B0604020202020204" pitchFamily="34" charset="0"/>
              </a:rPr>
              <a:t> on the </a:t>
            </a:r>
            <a:r>
              <a:rPr lang="it-IT" dirty="0" err="1" smtClean="0">
                <a:latin typeface="Arial" panose="020B0604020202020204" pitchFamily="34" charset="0"/>
                <a:cs typeface="Arial" panose="020B0604020202020204" pitchFamily="34" charset="0"/>
              </a:rPr>
              <a:t>board</a:t>
            </a:r>
            <a:endParaRPr lang="it-IT"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it-IT" dirty="0" err="1" smtClean="0">
                <a:latin typeface="Arial" panose="020B0604020202020204" pitchFamily="34" charset="0"/>
                <a:cs typeface="Arial" panose="020B0604020202020204" pitchFamily="34" charset="0"/>
              </a:rPr>
              <a:t>Connected</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wirelessly</a:t>
            </a:r>
            <a:r>
              <a:rPr lang="it-IT" dirty="0" smtClean="0">
                <a:latin typeface="Arial" panose="020B0604020202020204" pitchFamily="34" charset="0"/>
                <a:cs typeface="Arial" panose="020B0604020202020204" pitchFamily="34" charset="0"/>
              </a:rPr>
              <a:t> with a </a:t>
            </a:r>
            <a:r>
              <a:rPr lang="it-IT" dirty="0" err="1" smtClean="0">
                <a:latin typeface="Arial" panose="020B0604020202020204" pitchFamily="34" charset="0"/>
                <a:cs typeface="Arial" panose="020B0604020202020204" pitchFamily="34" charset="0"/>
              </a:rPr>
              <a:t>projector</a:t>
            </a:r>
            <a:r>
              <a:rPr lang="it-IT" dirty="0" smtClean="0">
                <a:latin typeface="Arial" panose="020B0604020202020204" pitchFamily="34" charset="0"/>
                <a:cs typeface="Arial" panose="020B0604020202020204" pitchFamily="34" charset="0"/>
              </a:rPr>
              <a:t> (MPI + </a:t>
            </a:r>
            <a:r>
              <a:rPr lang="it-IT" dirty="0" err="1" smtClean="0">
                <a:latin typeface="Arial" panose="020B0604020202020204" pitchFamily="34" charset="0"/>
                <a:cs typeface="Arial" panose="020B0604020202020204" pitchFamily="34" charset="0"/>
              </a:rPr>
              <a:t>WiFi</a:t>
            </a:r>
            <a:r>
              <a:rPr lang="it-IT" dirty="0" smtClean="0">
                <a:latin typeface="Arial" panose="020B0604020202020204" pitchFamily="34" charset="0"/>
                <a:cs typeface="Arial" panose="020B0604020202020204" pitchFamily="34" charset="0"/>
              </a:rPr>
              <a:t>)</a:t>
            </a:r>
            <a:r>
              <a:rPr lang="it-IT" dirty="0">
                <a:latin typeface="Arial" panose="020B0604020202020204" pitchFamily="34" charset="0"/>
                <a:cs typeface="Arial" panose="020B0604020202020204" pitchFamily="34" charset="0"/>
              </a:rPr>
              <a:t/>
            </a:r>
            <a:br>
              <a:rPr lang="it-IT" dirty="0">
                <a:latin typeface="Arial" panose="020B0604020202020204" pitchFamily="34" charset="0"/>
                <a:cs typeface="Arial" panose="020B0604020202020204" pitchFamily="34" charset="0"/>
              </a:rPr>
            </a:br>
            <a:r>
              <a:rPr lang="it-IT" dirty="0" smtClean="0"/>
              <a:t/>
            </a:r>
            <a:br>
              <a:rPr lang="it-IT" dirty="0" smtClean="0"/>
            </a:br>
            <a:r>
              <a:rPr lang="it-IT" dirty="0" smtClean="0"/>
              <a:t/>
            </a:r>
            <a:br>
              <a:rPr lang="it-IT" dirty="0" smtClean="0"/>
            </a:br>
            <a:r>
              <a:rPr lang="it-IT" dirty="0" smtClean="0"/>
              <a:t/>
            </a:r>
            <a:br>
              <a:rPr lang="it-IT" dirty="0" smtClean="0"/>
            </a:br>
            <a:r>
              <a:rPr lang="it-IT" dirty="0" smtClean="0"/>
              <a:t/>
            </a:r>
            <a:br>
              <a:rPr lang="it-IT" dirty="0" smtClean="0"/>
            </a:br>
            <a:endParaRPr lang="it-IT" dirty="0" smtClean="0"/>
          </a:p>
          <a:p>
            <a:endParaRPr lang="it-IT" dirty="0"/>
          </a:p>
        </p:txBody>
      </p:sp>
      <p:sp>
        <p:nvSpPr>
          <p:cNvPr id="5" name="Slide Number Placeholder 4"/>
          <p:cNvSpPr>
            <a:spLocks noGrp="1"/>
          </p:cNvSpPr>
          <p:nvPr>
            <p:ph type="sldNum" sz="quarter" idx="12"/>
          </p:nvPr>
        </p:nvSpPr>
        <p:spPr/>
        <p:txBody>
          <a:bodyPr/>
          <a:lstStyle/>
          <a:p>
            <a:fld id="{4FAB73BC-B049-4115-A692-8D63A059BFB8}" type="slidenum">
              <a:rPr lang="en-US" smtClean="0"/>
              <a:t>10</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243" y="1575933"/>
            <a:ext cx="4886090" cy="19502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7085" y="3564304"/>
            <a:ext cx="3690248" cy="1566645"/>
          </a:xfrm>
          <a:prstGeom prst="rect">
            <a:avLst/>
          </a:prstGeom>
        </p:spPr>
      </p:pic>
      <p:pic>
        <p:nvPicPr>
          <p:cNvPr id="4" name="EgoVision_HC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31279" y="2070015"/>
            <a:ext cx="4079999" cy="2295000"/>
          </a:xfrm>
          <a:prstGeom prst="rect">
            <a:avLst/>
          </a:prstGeom>
        </p:spPr>
      </p:pic>
    </p:spTree>
    <p:extLst>
      <p:ext uri="{BB962C8B-B14F-4D97-AF65-F5344CB8AC3E}">
        <p14:creationId xmlns:p14="http://schemas.microsoft.com/office/powerpoint/2010/main" val="418655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PUBLICATIONS</a:t>
            </a:r>
            <a:endParaRPr lang="it-IT" dirty="0"/>
          </a:p>
        </p:txBody>
      </p:sp>
      <p:sp>
        <p:nvSpPr>
          <p:cNvPr id="3" name="Content Placeholder 2"/>
          <p:cNvSpPr>
            <a:spLocks noGrp="1"/>
          </p:cNvSpPr>
          <p:nvPr>
            <p:ph idx="1"/>
          </p:nvPr>
        </p:nvSpPr>
        <p:spPr>
          <a:xfrm>
            <a:off x="1024128" y="2285999"/>
            <a:ext cx="9720073" cy="4269545"/>
          </a:xfrm>
        </p:spPr>
        <p:txBody>
          <a:bodyPr>
            <a:normAutofit fontScale="62500" lnSpcReduction="20000"/>
          </a:bodyPr>
          <a:lstStyle/>
          <a:p>
            <a:pPr marL="0" indent="0">
              <a:lnSpc>
                <a:spcPct val="120000"/>
              </a:lnSpc>
              <a:buNone/>
            </a:pPr>
            <a:r>
              <a:rPr lang="en-US" dirty="0" smtClean="0">
                <a:latin typeface="Arial" panose="020B0604020202020204" pitchFamily="34" charset="0"/>
                <a:cs typeface="Arial" panose="020B0604020202020204" pitchFamily="34" charset="0"/>
              </a:rPr>
              <a:t>Currently under review:</a:t>
            </a:r>
          </a:p>
          <a:p>
            <a:pPr>
              <a:lnSpc>
                <a:spcPct val="120000"/>
              </a:lnSpc>
              <a:buFont typeface="Wingdings" panose="05000000000000000000" pitchFamily="2" charset="2"/>
              <a:buChar char="§"/>
            </a:pPr>
            <a:r>
              <a:rPr lang="en-US" dirty="0">
                <a:latin typeface="Arial" panose="020B0604020202020204" pitchFamily="34" charset="0"/>
                <a:cs typeface="Arial" panose="020B0604020202020204" pitchFamily="34" charset="0"/>
              </a:rPr>
              <a:t>Gesture Recognition using Wearable Vision </a:t>
            </a:r>
            <a:r>
              <a:rPr lang="en-US" dirty="0" smtClean="0">
                <a:latin typeface="Arial" panose="020B0604020202020204" pitchFamily="34" charset="0"/>
                <a:cs typeface="Arial" panose="020B0604020202020204" pitchFamily="34" charset="0"/>
              </a:rPr>
              <a:t>Sensors to </a:t>
            </a:r>
            <a:r>
              <a:rPr lang="en-US" dirty="0">
                <a:latin typeface="Arial" panose="020B0604020202020204" pitchFamily="34" charset="0"/>
                <a:cs typeface="Arial" panose="020B0604020202020204" pitchFamily="34" charset="0"/>
              </a:rPr>
              <a:t>Enhance Visitors’ Museum </a:t>
            </a:r>
            <a:r>
              <a:rPr lang="en-US" dirty="0" smtClean="0">
                <a:latin typeface="Arial" panose="020B0604020202020204" pitchFamily="34" charset="0"/>
                <a:cs typeface="Arial" panose="020B0604020202020204" pitchFamily="34" charset="0"/>
              </a:rPr>
              <a:t>Experiences</a:t>
            </a:r>
            <a:br>
              <a:rPr lang="en-US" dirty="0" smtClean="0">
                <a:latin typeface="Arial" panose="020B0604020202020204" pitchFamily="34" charset="0"/>
                <a:cs typeface="Arial" panose="020B0604020202020204" pitchFamily="34" charset="0"/>
              </a:rPr>
            </a:br>
            <a:r>
              <a:rPr lang="it-IT" b="1" dirty="0" smtClean="0">
                <a:latin typeface="Arial" panose="020B0604020202020204" pitchFamily="34" charset="0"/>
                <a:cs typeface="Arial" panose="020B0604020202020204" pitchFamily="34" charset="0"/>
              </a:rPr>
              <a:t>L</a:t>
            </a:r>
            <a:r>
              <a:rPr lang="it-IT" b="1" dirty="0">
                <a:latin typeface="Arial" panose="020B0604020202020204" pitchFamily="34" charset="0"/>
                <a:cs typeface="Arial" panose="020B0604020202020204" pitchFamily="34" charset="0"/>
              </a:rPr>
              <a:t>. Baraldi</a:t>
            </a:r>
            <a:r>
              <a:rPr lang="it-IT" dirty="0">
                <a:latin typeface="Arial" panose="020B0604020202020204" pitchFamily="34" charset="0"/>
                <a:cs typeface="Arial" panose="020B0604020202020204" pitchFamily="34" charset="0"/>
              </a:rPr>
              <a:t>, F. Paci, G. Serra, L. Benini, R. </a:t>
            </a:r>
            <a:r>
              <a:rPr lang="it-IT" dirty="0" err="1">
                <a:latin typeface="Arial" panose="020B0604020202020204" pitchFamily="34" charset="0"/>
                <a:cs typeface="Arial" panose="020B0604020202020204" pitchFamily="34" charset="0"/>
              </a:rPr>
              <a:t>Cucchiara</a:t>
            </a:r>
            <a:r>
              <a:rPr lang="it-IT" dirty="0">
                <a:latin typeface="Arial" panose="020B0604020202020204" pitchFamily="34" charset="0"/>
                <a:cs typeface="Arial" panose="020B0604020202020204" pitchFamily="34" charset="0"/>
              </a:rPr>
              <a:t/>
            </a:r>
            <a:br>
              <a:rPr lang="it-IT" dirty="0">
                <a:latin typeface="Arial" panose="020B0604020202020204" pitchFamily="34" charset="0"/>
                <a:cs typeface="Arial" panose="020B0604020202020204" pitchFamily="34" charset="0"/>
              </a:rPr>
            </a:br>
            <a:r>
              <a:rPr lang="it-IT" dirty="0" err="1" smtClean="0">
                <a:latin typeface="Arial" panose="020B0604020202020204" pitchFamily="34" charset="0"/>
                <a:cs typeface="Arial" panose="020B0604020202020204" pitchFamily="34" charset="0"/>
              </a:rPr>
              <a:t>accepted</a:t>
            </a:r>
            <a:r>
              <a:rPr lang="it-IT" dirty="0" smtClean="0">
                <a:latin typeface="Arial" panose="020B0604020202020204" pitchFamily="34" charset="0"/>
                <a:cs typeface="Arial" panose="020B0604020202020204" pitchFamily="34" charset="0"/>
              </a:rPr>
              <a:t> with </a:t>
            </a:r>
            <a:r>
              <a:rPr lang="it-IT" dirty="0" err="1" smtClean="0">
                <a:latin typeface="Arial" panose="020B0604020202020204" pitchFamily="34" charset="0"/>
                <a:cs typeface="Arial" panose="020B0604020202020204" pitchFamily="34" charset="0"/>
              </a:rPr>
              <a:t>mandatory</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modifications</a:t>
            </a:r>
            <a:r>
              <a:rPr lang="it-IT" dirty="0" smtClean="0">
                <a:latin typeface="Arial" panose="020B0604020202020204" pitchFamily="34" charset="0"/>
                <a:cs typeface="Arial" panose="020B0604020202020204" pitchFamily="34" charset="0"/>
              </a:rPr>
              <a:t> to IEEE </a:t>
            </a:r>
            <a:r>
              <a:rPr lang="it-IT" dirty="0" err="1" smtClean="0">
                <a:latin typeface="Arial" panose="020B0604020202020204" pitchFamily="34" charset="0"/>
                <a:cs typeface="Arial" panose="020B0604020202020204" pitchFamily="34" charset="0"/>
              </a:rPr>
              <a:t>Sensors</a:t>
            </a:r>
            <a:r>
              <a:rPr lang="it-IT" dirty="0" smtClean="0">
                <a:latin typeface="Arial" panose="020B0604020202020204" pitchFamily="34" charset="0"/>
                <a:cs typeface="Arial" panose="020B0604020202020204" pitchFamily="34" charset="0"/>
              </a:rPr>
              <a:t> Journal</a:t>
            </a:r>
            <a:endParaRPr lang="it-IT" dirty="0">
              <a:latin typeface="Arial" panose="020B0604020202020204" pitchFamily="34" charset="0"/>
              <a:cs typeface="Arial" panose="020B0604020202020204" pitchFamily="34" charset="0"/>
            </a:endParaRPr>
          </a:p>
          <a:p>
            <a:pPr>
              <a:lnSpc>
                <a:spcPct val="120000"/>
              </a:lnSpc>
              <a:buFont typeface="Wingdings" panose="05000000000000000000" pitchFamily="2" charset="2"/>
              <a:buChar char="§"/>
            </a:pPr>
            <a:r>
              <a:rPr lang="en-US" dirty="0">
                <a:latin typeface="Arial" panose="020B0604020202020204" pitchFamily="34" charset="0"/>
                <a:cs typeface="Arial" panose="020B0604020202020204" pitchFamily="34" charset="0"/>
              </a:rPr>
              <a:t>Interacting with Art: Ego-vision for Enriched </a:t>
            </a:r>
            <a:r>
              <a:rPr lang="en-US" dirty="0" smtClean="0">
                <a:latin typeface="Arial" panose="020B0604020202020204" pitchFamily="34" charset="0"/>
                <a:cs typeface="Arial" panose="020B0604020202020204" pitchFamily="34" charset="0"/>
              </a:rPr>
              <a:t>Cultural Experience</a:t>
            </a:r>
            <a:br>
              <a:rPr lang="en-US" dirty="0" smtClean="0">
                <a:latin typeface="Arial" panose="020B0604020202020204" pitchFamily="34" charset="0"/>
                <a:cs typeface="Arial" panose="020B0604020202020204" pitchFamily="34" charset="0"/>
              </a:rPr>
            </a:br>
            <a:r>
              <a:rPr lang="it-IT" b="1" dirty="0" smtClean="0">
                <a:latin typeface="Arial" panose="020B0604020202020204" pitchFamily="34" charset="0"/>
                <a:cs typeface="Arial" panose="020B0604020202020204" pitchFamily="34" charset="0"/>
              </a:rPr>
              <a:t>L. Baraldi</a:t>
            </a:r>
            <a:r>
              <a:rPr lang="it-IT" dirty="0" smtClean="0">
                <a:latin typeface="Arial" panose="020B0604020202020204" pitchFamily="34" charset="0"/>
                <a:cs typeface="Arial" panose="020B0604020202020204" pitchFamily="34" charset="0"/>
              </a:rPr>
              <a:t>, S. Alletto, G. Serra, R. </a:t>
            </a:r>
            <a:r>
              <a:rPr lang="it-IT" dirty="0" err="1" smtClean="0">
                <a:latin typeface="Arial" panose="020B0604020202020204" pitchFamily="34" charset="0"/>
                <a:cs typeface="Arial" panose="020B0604020202020204" pitchFamily="34" charset="0"/>
              </a:rPr>
              <a:t>Cucchiara</a:t>
            </a:r>
            <a:r>
              <a:rPr lang="it-IT" dirty="0" smtClean="0">
                <a:latin typeface="Arial" panose="020B0604020202020204" pitchFamily="34" charset="0"/>
                <a:cs typeface="Arial" panose="020B0604020202020204" pitchFamily="34" charset="0"/>
              </a:rPr>
              <a:t/>
            </a:r>
            <a:br>
              <a:rPr lang="it-IT" dirty="0" smtClean="0">
                <a:latin typeface="Arial" panose="020B0604020202020204" pitchFamily="34" charset="0"/>
                <a:cs typeface="Arial" panose="020B0604020202020204" pitchFamily="34" charset="0"/>
              </a:rPr>
            </a:br>
            <a:r>
              <a:rPr lang="it-IT" dirty="0" err="1" smtClean="0">
                <a:latin typeface="Arial" panose="020B0604020202020204" pitchFamily="34" charset="0"/>
                <a:cs typeface="Arial" panose="020B0604020202020204" pitchFamily="34" charset="0"/>
              </a:rPr>
              <a:t>submitted</a:t>
            </a:r>
            <a:r>
              <a:rPr lang="it-IT" dirty="0" smtClean="0">
                <a:latin typeface="Arial" panose="020B0604020202020204" pitchFamily="34" charset="0"/>
                <a:cs typeface="Arial" panose="020B0604020202020204" pitchFamily="34" charset="0"/>
              </a:rPr>
              <a:t> to Machine Vision and Applications</a:t>
            </a:r>
            <a:endParaRPr lang="en-US" dirty="0" smtClean="0">
              <a:latin typeface="Arial" panose="020B0604020202020204" pitchFamily="34" charset="0"/>
              <a:cs typeface="Arial" panose="020B0604020202020204" pitchFamily="34" charset="0"/>
            </a:endParaRPr>
          </a:p>
          <a:p>
            <a:pPr marL="0" indent="0">
              <a:lnSpc>
                <a:spcPct val="120000"/>
              </a:lnSpc>
              <a:buNone/>
            </a:pPr>
            <a:r>
              <a:rPr lang="en-US" dirty="0" smtClean="0">
                <a:latin typeface="Arial" panose="020B0604020202020204" pitchFamily="34" charset="0"/>
                <a:cs typeface="Arial" panose="020B0604020202020204" pitchFamily="34" charset="0"/>
              </a:rPr>
              <a:t>Conference papers:</a:t>
            </a:r>
          </a:p>
          <a:p>
            <a:pPr>
              <a:lnSpc>
                <a:spcPct val="120000"/>
              </a:lnSpc>
              <a:buFont typeface="Wingdings" panose="05000000000000000000" pitchFamily="2" charset="2"/>
              <a:buChar char="§"/>
            </a:pPr>
            <a:r>
              <a:rPr lang="en-US" dirty="0" smtClean="0">
                <a:latin typeface="Arial" panose="020B0604020202020204" pitchFamily="34" charset="0"/>
                <a:cs typeface="Arial" panose="020B0604020202020204" pitchFamily="34" charset="0"/>
              </a:rPr>
              <a:t>Gesture </a:t>
            </a:r>
            <a:r>
              <a:rPr lang="en-US" dirty="0">
                <a:latin typeface="Arial" panose="020B0604020202020204" pitchFamily="34" charset="0"/>
                <a:cs typeface="Arial" panose="020B0604020202020204" pitchFamily="34" charset="0"/>
              </a:rPr>
              <a:t>Recognition in Ego-Centric Videos using Dense Trajectories and Hand </a:t>
            </a:r>
            <a:r>
              <a:rPr lang="en-US" dirty="0" smtClean="0">
                <a:latin typeface="Arial" panose="020B0604020202020204" pitchFamily="34" charset="0"/>
                <a:cs typeface="Arial" panose="020B0604020202020204" pitchFamily="34" charset="0"/>
              </a:rPr>
              <a:t>Segmentation</a:t>
            </a:r>
            <a:br>
              <a:rPr lang="en-US" dirty="0" smtClean="0">
                <a:latin typeface="Arial" panose="020B0604020202020204" pitchFamily="34" charset="0"/>
                <a:cs typeface="Arial" panose="020B0604020202020204" pitchFamily="34" charset="0"/>
              </a:rPr>
            </a:br>
            <a:r>
              <a:rPr lang="it-IT" b="1" dirty="0">
                <a:latin typeface="Arial" panose="020B0604020202020204" pitchFamily="34" charset="0"/>
                <a:cs typeface="Arial" panose="020B0604020202020204" pitchFamily="34" charset="0"/>
              </a:rPr>
              <a:t>L. Baraldi</a:t>
            </a:r>
            <a:r>
              <a:rPr lang="it-IT" dirty="0">
                <a:latin typeface="Arial" panose="020B0604020202020204" pitchFamily="34" charset="0"/>
                <a:cs typeface="Arial" panose="020B0604020202020204" pitchFamily="34" charset="0"/>
              </a:rPr>
              <a:t>, F. Paci, G. Serra, L. Benini, R. </a:t>
            </a:r>
            <a:r>
              <a:rPr lang="it-IT" dirty="0" err="1">
                <a:latin typeface="Arial" panose="020B0604020202020204" pitchFamily="34" charset="0"/>
                <a:cs typeface="Arial" panose="020B0604020202020204" pitchFamily="34" charset="0"/>
              </a:rPr>
              <a:t>Cucchiara</a:t>
            </a:r>
            <a:r>
              <a:rPr lang="it-IT" dirty="0">
                <a:latin typeface="Arial" panose="020B0604020202020204" pitchFamily="34" charset="0"/>
                <a:cs typeface="Arial" panose="020B0604020202020204" pitchFamily="34" charset="0"/>
              </a:rPr>
              <a:t/>
            </a:r>
            <a:br>
              <a:rPr lang="it-IT" dirty="0">
                <a:latin typeface="Arial" panose="020B0604020202020204" pitchFamily="34" charset="0"/>
                <a:cs typeface="Arial" panose="020B0604020202020204" pitchFamily="34" charset="0"/>
              </a:rPr>
            </a:br>
            <a:r>
              <a:rPr lang="it-IT" dirty="0">
                <a:latin typeface="Arial" panose="020B0604020202020204" pitchFamily="34" charset="0"/>
                <a:cs typeface="Arial" panose="020B0604020202020204" pitchFamily="34" charset="0"/>
              </a:rPr>
              <a:t>IEEE Computer Vision and Pattern </a:t>
            </a:r>
            <a:r>
              <a:rPr lang="it-IT" dirty="0" err="1">
                <a:latin typeface="Arial" panose="020B0604020202020204" pitchFamily="34" charset="0"/>
                <a:cs typeface="Arial" panose="020B0604020202020204" pitchFamily="34" charset="0"/>
              </a:rPr>
              <a:t>Recognition</a:t>
            </a:r>
            <a:r>
              <a:rPr lang="it-IT" dirty="0">
                <a:latin typeface="Arial" panose="020B0604020202020204" pitchFamily="34" charset="0"/>
                <a:cs typeface="Arial" panose="020B0604020202020204" pitchFamily="34" charset="0"/>
              </a:rPr>
              <a:t> (CVPR) Embedded Vision Workshop (EVW), </a:t>
            </a:r>
            <a:r>
              <a:rPr lang="it-IT" dirty="0" smtClean="0">
                <a:latin typeface="Arial" panose="020B0604020202020204" pitchFamily="34" charset="0"/>
                <a:cs typeface="Arial" panose="020B0604020202020204" pitchFamily="34" charset="0"/>
              </a:rPr>
              <a:t>2014</a:t>
            </a:r>
          </a:p>
          <a:p>
            <a:pPr>
              <a:lnSpc>
                <a:spcPct val="120000"/>
              </a:lnSpc>
              <a:buFont typeface="Wingdings" panose="05000000000000000000" pitchFamily="2" charset="2"/>
              <a:buChar char="§"/>
            </a:pPr>
            <a:r>
              <a:rPr lang="en-US" dirty="0">
                <a:latin typeface="Arial" panose="020B0604020202020204" pitchFamily="34" charset="0"/>
                <a:cs typeface="Arial" panose="020B0604020202020204" pitchFamily="34" charset="0"/>
              </a:rPr>
              <a:t>Hand Segmentation and Gesture Recognition in </a:t>
            </a:r>
            <a:r>
              <a:rPr lang="en-US" dirty="0" smtClean="0">
                <a:latin typeface="Arial" panose="020B0604020202020204" pitchFamily="34" charset="0"/>
                <a:cs typeface="Arial" panose="020B0604020202020204" pitchFamily="34" charset="0"/>
              </a:rPr>
              <a:t>EGO-Vision</a:t>
            </a:r>
            <a:br>
              <a:rPr lang="en-US" dirty="0" smtClean="0">
                <a:latin typeface="Arial" panose="020B0604020202020204" pitchFamily="34" charset="0"/>
                <a:cs typeface="Arial" panose="020B0604020202020204" pitchFamily="34" charset="0"/>
              </a:rPr>
            </a:br>
            <a:r>
              <a:rPr lang="it-IT" dirty="0">
                <a:latin typeface="Arial" panose="020B0604020202020204" pitchFamily="34" charset="0"/>
                <a:cs typeface="Arial" panose="020B0604020202020204" pitchFamily="34" charset="0"/>
              </a:rPr>
              <a:t>G. Serra, M. </a:t>
            </a:r>
            <a:r>
              <a:rPr lang="it-IT" dirty="0" err="1">
                <a:latin typeface="Arial" panose="020B0604020202020204" pitchFamily="34" charset="0"/>
                <a:cs typeface="Arial" panose="020B0604020202020204" pitchFamily="34" charset="0"/>
              </a:rPr>
              <a:t>Camurri</a:t>
            </a:r>
            <a:r>
              <a:rPr lang="it-IT" dirty="0">
                <a:latin typeface="Arial" panose="020B0604020202020204" pitchFamily="34" charset="0"/>
                <a:cs typeface="Arial" panose="020B0604020202020204" pitchFamily="34" charset="0"/>
              </a:rPr>
              <a:t>, </a:t>
            </a:r>
            <a:r>
              <a:rPr lang="it-IT" b="1" dirty="0">
                <a:latin typeface="Arial" panose="020B0604020202020204" pitchFamily="34" charset="0"/>
                <a:cs typeface="Arial" panose="020B0604020202020204" pitchFamily="34" charset="0"/>
              </a:rPr>
              <a:t>L. Baraldi</a:t>
            </a:r>
            <a:r>
              <a:rPr lang="it-IT" dirty="0">
                <a:latin typeface="Arial" panose="020B0604020202020204" pitchFamily="34" charset="0"/>
                <a:cs typeface="Arial" panose="020B0604020202020204" pitchFamily="34" charset="0"/>
              </a:rPr>
              <a:t>, M. Benedetti, R. </a:t>
            </a:r>
            <a:r>
              <a:rPr lang="it-IT" dirty="0" err="1">
                <a:latin typeface="Arial" panose="020B0604020202020204" pitchFamily="34" charset="0"/>
                <a:cs typeface="Arial" panose="020B0604020202020204" pitchFamily="34" charset="0"/>
              </a:rPr>
              <a:t>Cucchiara</a:t>
            </a:r>
            <a:r>
              <a:rPr lang="it-IT" dirty="0">
                <a:latin typeface="Arial" panose="020B0604020202020204" pitchFamily="34" charset="0"/>
                <a:cs typeface="Arial" panose="020B0604020202020204" pitchFamily="34" charset="0"/>
              </a:rPr>
              <a:t/>
            </a:r>
            <a:br>
              <a:rPr lang="it-IT" dirty="0">
                <a:latin typeface="Arial" panose="020B0604020202020204" pitchFamily="34" charset="0"/>
                <a:cs typeface="Arial" panose="020B0604020202020204" pitchFamily="34" charset="0"/>
              </a:rPr>
            </a:br>
            <a:r>
              <a:rPr lang="it-IT" dirty="0">
                <a:latin typeface="Arial" panose="020B0604020202020204" pitchFamily="34" charset="0"/>
                <a:cs typeface="Arial" panose="020B0604020202020204" pitchFamily="34" charset="0"/>
              </a:rPr>
              <a:t>in </a:t>
            </a:r>
            <a:r>
              <a:rPr lang="it-IT" dirty="0" err="1">
                <a:latin typeface="Arial" panose="020B0604020202020204" pitchFamily="34" charset="0"/>
                <a:cs typeface="Arial" panose="020B0604020202020204" pitchFamily="34" charset="0"/>
              </a:rPr>
              <a:t>Proc</a:t>
            </a:r>
            <a:r>
              <a:rPr lang="it-IT" dirty="0">
                <a:latin typeface="Arial" panose="020B0604020202020204" pitchFamily="34" charset="0"/>
                <a:cs typeface="Arial" panose="020B0604020202020204" pitchFamily="34" charset="0"/>
              </a:rPr>
              <a:t>. of ACM Multimedia International Workshop on Interactive Multimedia on Mobile and </a:t>
            </a:r>
            <a:r>
              <a:rPr lang="it-IT" dirty="0" err="1">
                <a:latin typeface="Arial" panose="020B0604020202020204" pitchFamily="34" charset="0"/>
                <a:cs typeface="Arial" panose="020B0604020202020204" pitchFamily="34" charset="0"/>
              </a:rPr>
              <a:t>Portable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Devices</a:t>
            </a:r>
            <a:r>
              <a:rPr lang="it-IT" dirty="0">
                <a:latin typeface="Arial" panose="020B0604020202020204" pitchFamily="34" charset="0"/>
                <a:cs typeface="Arial" panose="020B0604020202020204" pitchFamily="34" charset="0"/>
              </a:rPr>
              <a:t> (IMMPD), </a:t>
            </a:r>
            <a:r>
              <a:rPr lang="it-IT" dirty="0" smtClean="0">
                <a:latin typeface="Arial" panose="020B0604020202020204" pitchFamily="34" charset="0"/>
                <a:cs typeface="Arial" panose="020B0604020202020204" pitchFamily="34" charset="0"/>
              </a:rPr>
              <a:t>2013</a:t>
            </a:r>
            <a:endParaRPr lang="it-IT" dirty="0"/>
          </a:p>
        </p:txBody>
      </p:sp>
      <p:sp>
        <p:nvSpPr>
          <p:cNvPr id="8" name="Slide Number Placeholder 7"/>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000506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45920" y="3061702"/>
            <a:ext cx="9720263" cy="1498600"/>
          </a:xfrm>
        </p:spPr>
        <p:txBody>
          <a:bodyPr/>
          <a:lstStyle/>
          <a:p>
            <a:r>
              <a:rPr lang="it-IT" dirty="0" smtClean="0"/>
              <a:t>THANKS!</a:t>
            </a:r>
            <a:endParaRPr lang="it-IT"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2479079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THE TRADITIONAL RECOGNITION APPROACH</a:t>
            </a:r>
            <a:endParaRPr lang="it-IT"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
        <p:nvSpPr>
          <p:cNvPr id="6" name="Rounded Rectangle 5"/>
          <p:cNvSpPr/>
          <p:nvPr/>
        </p:nvSpPr>
        <p:spPr>
          <a:xfrm>
            <a:off x="2138082" y="2286000"/>
            <a:ext cx="2070847" cy="10623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Input data</a:t>
            </a:r>
            <a:endParaRPr lang="it-IT" dirty="0"/>
          </a:p>
        </p:txBody>
      </p:sp>
      <p:sp>
        <p:nvSpPr>
          <p:cNvPr id="7" name="Rounded Rectangle 6"/>
          <p:cNvSpPr/>
          <p:nvPr/>
        </p:nvSpPr>
        <p:spPr>
          <a:xfrm>
            <a:off x="4805082" y="2285999"/>
            <a:ext cx="2070847" cy="10623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t>Feature</a:t>
            </a:r>
            <a:r>
              <a:rPr lang="it-IT" dirty="0" smtClean="0"/>
              <a:t> </a:t>
            </a:r>
            <a:r>
              <a:rPr lang="it-IT" dirty="0" err="1" smtClean="0"/>
              <a:t>representation</a:t>
            </a:r>
            <a:endParaRPr lang="it-IT" dirty="0"/>
          </a:p>
        </p:txBody>
      </p:sp>
      <p:sp>
        <p:nvSpPr>
          <p:cNvPr id="8" name="Rounded Rectangle 7"/>
          <p:cNvSpPr/>
          <p:nvPr/>
        </p:nvSpPr>
        <p:spPr>
          <a:xfrm>
            <a:off x="7472082" y="2285998"/>
            <a:ext cx="2070847" cy="10623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Learning </a:t>
            </a:r>
            <a:r>
              <a:rPr lang="it-IT" dirty="0" err="1" smtClean="0"/>
              <a:t>algorithm</a:t>
            </a:r>
            <a:endParaRPr lang="it-IT" dirty="0"/>
          </a:p>
        </p:txBody>
      </p:sp>
      <p:sp>
        <p:nvSpPr>
          <p:cNvPr id="9" name="Right Arrow 8"/>
          <p:cNvSpPr/>
          <p:nvPr/>
        </p:nvSpPr>
        <p:spPr>
          <a:xfrm>
            <a:off x="4298576" y="2628897"/>
            <a:ext cx="416859" cy="376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ight Arrow 9"/>
          <p:cNvSpPr/>
          <p:nvPr/>
        </p:nvSpPr>
        <p:spPr>
          <a:xfrm>
            <a:off x="6965576" y="2628897"/>
            <a:ext cx="416859" cy="376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0"/>
          <p:cNvSpPr txBox="1"/>
          <p:nvPr/>
        </p:nvSpPr>
        <p:spPr>
          <a:xfrm>
            <a:off x="2177878" y="5305127"/>
            <a:ext cx="1999265" cy="369332"/>
          </a:xfrm>
          <a:prstGeom prst="rect">
            <a:avLst/>
          </a:prstGeom>
          <a:noFill/>
        </p:spPr>
        <p:txBody>
          <a:bodyPr wrap="none" rtlCol="0">
            <a:spAutoFit/>
          </a:bodyPr>
          <a:lstStyle/>
          <a:p>
            <a:r>
              <a:rPr lang="it-IT" dirty="0" smtClean="0"/>
              <a:t>Frame </a:t>
            </a:r>
            <a:r>
              <a:rPr lang="it-IT" dirty="0" err="1" smtClean="0"/>
              <a:t>sequence</a:t>
            </a:r>
            <a:endParaRPr lang="it-IT" dirty="0"/>
          </a:p>
        </p:txBody>
      </p:sp>
      <p:sp>
        <p:nvSpPr>
          <p:cNvPr id="12" name="TextBox 11"/>
          <p:cNvSpPr txBox="1"/>
          <p:nvPr/>
        </p:nvSpPr>
        <p:spPr>
          <a:xfrm>
            <a:off x="4597828" y="5028128"/>
            <a:ext cx="2485354" cy="1200329"/>
          </a:xfrm>
          <a:prstGeom prst="rect">
            <a:avLst/>
          </a:prstGeom>
          <a:noFill/>
        </p:spPr>
        <p:txBody>
          <a:bodyPr wrap="square" rtlCol="0">
            <a:spAutoFit/>
          </a:bodyPr>
          <a:lstStyle/>
          <a:p>
            <a:pPr algn="ctr"/>
            <a:r>
              <a:rPr lang="it-IT" dirty="0" err="1" smtClean="0"/>
              <a:t>BoW</a:t>
            </a:r>
            <a:r>
              <a:rPr lang="it-IT" dirty="0" smtClean="0"/>
              <a:t> of </a:t>
            </a:r>
            <a:r>
              <a:rPr lang="it-IT" dirty="0" err="1" smtClean="0"/>
              <a:t>Spatio-temporal</a:t>
            </a:r>
            <a:r>
              <a:rPr lang="it-IT" dirty="0" smtClean="0"/>
              <a:t/>
            </a:r>
            <a:br>
              <a:rPr lang="it-IT" dirty="0" smtClean="0"/>
            </a:br>
            <a:r>
              <a:rPr lang="it-IT" dirty="0" err="1" smtClean="0"/>
              <a:t>features</a:t>
            </a:r>
            <a:r>
              <a:rPr lang="it-IT" dirty="0" smtClean="0"/>
              <a:t> </a:t>
            </a:r>
            <a:r>
              <a:rPr lang="it-IT" dirty="0" err="1" smtClean="0"/>
              <a:t>extracted</a:t>
            </a:r>
            <a:r>
              <a:rPr lang="it-IT" dirty="0" smtClean="0"/>
              <a:t/>
            </a:r>
            <a:br>
              <a:rPr lang="it-IT" dirty="0" smtClean="0"/>
            </a:br>
            <a:r>
              <a:rPr lang="it-IT" dirty="0" err="1" smtClean="0"/>
              <a:t>around</a:t>
            </a:r>
            <a:r>
              <a:rPr lang="it-IT" dirty="0" smtClean="0"/>
              <a:t> </a:t>
            </a:r>
            <a:r>
              <a:rPr lang="it-IT" dirty="0" err="1" smtClean="0"/>
              <a:t>trajectories</a:t>
            </a:r>
            <a:endParaRPr lang="it-IT" dirty="0"/>
          </a:p>
        </p:txBody>
      </p:sp>
      <p:sp>
        <p:nvSpPr>
          <p:cNvPr id="13" name="TextBox 12"/>
          <p:cNvSpPr txBox="1"/>
          <p:nvPr/>
        </p:nvSpPr>
        <p:spPr>
          <a:xfrm>
            <a:off x="7798816" y="5028128"/>
            <a:ext cx="1417376" cy="923330"/>
          </a:xfrm>
          <a:prstGeom prst="rect">
            <a:avLst/>
          </a:prstGeom>
          <a:noFill/>
        </p:spPr>
        <p:txBody>
          <a:bodyPr wrap="none" rtlCol="0">
            <a:spAutoFit/>
          </a:bodyPr>
          <a:lstStyle/>
          <a:p>
            <a:pPr algn="ctr"/>
            <a:r>
              <a:rPr lang="it-IT" dirty="0" smtClean="0"/>
              <a:t>Linear SVM</a:t>
            </a:r>
            <a:br>
              <a:rPr lang="it-IT" dirty="0" smtClean="0"/>
            </a:br>
            <a:r>
              <a:rPr lang="it-IT" dirty="0" smtClean="0"/>
              <a:t>or</a:t>
            </a:r>
            <a:br>
              <a:rPr lang="it-IT" dirty="0" smtClean="0"/>
            </a:br>
            <a:r>
              <a:rPr lang="it-IT" dirty="0" err="1" smtClean="0"/>
              <a:t>Struct</a:t>
            </a:r>
            <a:r>
              <a:rPr lang="it-IT" dirty="0" smtClean="0"/>
              <a:t> SVM</a:t>
            </a:r>
            <a:endParaRPr lang="it-IT" dirty="0"/>
          </a:p>
        </p:txBody>
      </p:sp>
      <p:sp>
        <p:nvSpPr>
          <p:cNvPr id="14" name="Right Arrow 13"/>
          <p:cNvSpPr/>
          <p:nvPr/>
        </p:nvSpPr>
        <p:spPr>
          <a:xfrm>
            <a:off x="4243459" y="5297941"/>
            <a:ext cx="416859" cy="376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ight Arrow 14"/>
          <p:cNvSpPr/>
          <p:nvPr/>
        </p:nvSpPr>
        <p:spPr>
          <a:xfrm>
            <a:off x="7211824" y="5305127"/>
            <a:ext cx="416859" cy="376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021" y="3788233"/>
            <a:ext cx="1376363" cy="77420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301" y="3894737"/>
            <a:ext cx="1376363" cy="774204"/>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806" y="4074792"/>
            <a:ext cx="1376363" cy="7742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683" y="3711093"/>
            <a:ext cx="1663673" cy="935816"/>
          </a:xfrm>
          <a:prstGeom prst="rect">
            <a:avLst/>
          </a:prstGeom>
        </p:spPr>
      </p:pic>
      <p:pic>
        <p:nvPicPr>
          <p:cNvPr id="20" name="Picture 19"/>
          <p:cNvPicPr>
            <a:picLocks noChangeAspect="1"/>
          </p:cNvPicPr>
          <p:nvPr/>
        </p:nvPicPr>
        <p:blipFill rotWithShape="1">
          <a:blip r:embed="rId6"/>
          <a:srcRect l="62988" t="42463" r="17479" b="27573"/>
          <a:stretch/>
        </p:blipFill>
        <p:spPr>
          <a:xfrm>
            <a:off x="5019491" y="3543462"/>
            <a:ext cx="1583013" cy="1365245"/>
          </a:xfrm>
          <a:prstGeom prst="rect">
            <a:avLst/>
          </a:prstGeom>
        </p:spPr>
      </p:pic>
      <p:sp>
        <p:nvSpPr>
          <p:cNvPr id="21" name="TextBox 20"/>
          <p:cNvSpPr txBox="1"/>
          <p:nvPr/>
        </p:nvSpPr>
        <p:spPr>
          <a:xfrm>
            <a:off x="4923617" y="3851766"/>
            <a:ext cx="184731" cy="369332"/>
          </a:xfrm>
          <a:prstGeom prst="rect">
            <a:avLst/>
          </a:prstGeom>
          <a:solidFill>
            <a:schemeClr val="bg1"/>
          </a:solidFill>
        </p:spPr>
        <p:txBody>
          <a:bodyPr wrap="none" rtlCol="0">
            <a:spAutoFit/>
          </a:bodyPr>
          <a:lstStyle/>
          <a:p>
            <a:endParaRPr lang="it-IT" dirty="0"/>
          </a:p>
        </p:txBody>
      </p:sp>
    </p:spTree>
    <p:extLst>
      <p:ext uri="{BB962C8B-B14F-4D97-AF65-F5344CB8AC3E}">
        <p14:creationId xmlns:p14="http://schemas.microsoft.com/office/powerpoint/2010/main" val="414133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animBg="1"/>
      <p:bldP spid="15"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METHOD OVERVIEW</a:t>
            </a:r>
            <a:endParaRPr lang="it-IT" dirty="0"/>
          </a:p>
        </p:txBody>
      </p:sp>
      <p:sp>
        <p:nvSpPr>
          <p:cNvPr id="3" name="Content Placeholder 2"/>
          <p:cNvSpPr>
            <a:spLocks noGrp="1"/>
          </p:cNvSpPr>
          <p:nvPr>
            <p:ph idx="1"/>
          </p:nvPr>
        </p:nvSpPr>
        <p:spPr>
          <a:xfrm>
            <a:off x="1066413" y="2084832"/>
            <a:ext cx="9777598" cy="2160240"/>
          </a:xfrm>
        </p:spPr>
        <p:txBody>
          <a:bodyPr>
            <a:normAutofit fontScale="85000" lnSpcReduction="20000"/>
          </a:bodyPr>
          <a:lstStyle/>
          <a:p>
            <a:pPr marL="342900" indent="-342900">
              <a:buFont typeface="Arial" panose="020B0604020202020204" pitchFamily="34" charset="0"/>
              <a:buChar char="•"/>
            </a:pPr>
            <a:r>
              <a:rPr lang="en-US" dirty="0" smtClean="0"/>
              <a:t>We propose to describe </a:t>
            </a:r>
            <a:r>
              <a:rPr lang="en-US" dirty="0"/>
              <a:t>each gesture as a collection of </a:t>
            </a:r>
            <a:r>
              <a:rPr lang="en-US" b="1" dirty="0"/>
              <a:t>dense </a:t>
            </a:r>
            <a:r>
              <a:rPr lang="en-US" b="1" dirty="0" smtClean="0"/>
              <a:t>trajectories </a:t>
            </a:r>
            <a:r>
              <a:rPr lang="en-US" dirty="0" smtClean="0"/>
              <a:t>[1] </a:t>
            </a:r>
            <a:r>
              <a:rPr lang="en-US" b="1" dirty="0" smtClean="0"/>
              <a:t>extracted </a:t>
            </a:r>
            <a:r>
              <a:rPr lang="en-US" b="1" dirty="0"/>
              <a:t>around hand </a:t>
            </a:r>
            <a:r>
              <a:rPr lang="en-US" b="1" dirty="0" smtClean="0"/>
              <a:t>regions</a:t>
            </a:r>
            <a:r>
              <a:rPr lang="en-US" dirty="0" smtClean="0"/>
              <a:t>. To detect hand regions, we propose a hand segmentation algorithm.</a:t>
            </a:r>
          </a:p>
          <a:p>
            <a:pPr marL="342900" indent="-342900">
              <a:buFont typeface="Arial" panose="020B0604020202020204" pitchFamily="34" charset="0"/>
              <a:buChar char="•"/>
            </a:pPr>
            <a:r>
              <a:rPr lang="en-US" dirty="0" smtClean="0"/>
              <a:t>Feature </a:t>
            </a:r>
            <a:r>
              <a:rPr lang="en-US" dirty="0"/>
              <a:t>points are </a:t>
            </a:r>
            <a:r>
              <a:rPr lang="en-US" dirty="0" smtClean="0"/>
              <a:t>sampled inside </a:t>
            </a:r>
            <a:r>
              <a:rPr lang="en-US" dirty="0"/>
              <a:t>and around the user’s hands and tracked </a:t>
            </a:r>
            <a:r>
              <a:rPr lang="en-US" dirty="0" smtClean="0"/>
              <a:t>during the </a:t>
            </a:r>
            <a:r>
              <a:rPr lang="en-US" dirty="0"/>
              <a:t>gesture; then several descriptors are computed inside </a:t>
            </a:r>
            <a:r>
              <a:rPr lang="en-US" dirty="0" smtClean="0"/>
              <a:t>a </a:t>
            </a:r>
            <a:r>
              <a:rPr lang="en-US" dirty="0" err="1" smtClean="0"/>
              <a:t>spatio</a:t>
            </a:r>
            <a:r>
              <a:rPr lang="en-US" dirty="0" smtClean="0"/>
              <a:t>-temporal </a:t>
            </a:r>
            <a:r>
              <a:rPr lang="en-US" dirty="0"/>
              <a:t>volume aligned with each </a:t>
            </a:r>
            <a:r>
              <a:rPr lang="en-US" dirty="0" smtClean="0"/>
              <a:t>trajectory.</a:t>
            </a:r>
          </a:p>
          <a:p>
            <a:pPr marL="342900" indent="-342900">
              <a:buFont typeface="Arial" panose="020B0604020202020204" pitchFamily="34" charset="0"/>
              <a:buChar char="•"/>
            </a:pPr>
            <a:r>
              <a:rPr lang="en-US" dirty="0" smtClean="0"/>
              <a:t>These </a:t>
            </a:r>
            <a:r>
              <a:rPr lang="en-US" dirty="0"/>
              <a:t>descriptors are </a:t>
            </a:r>
            <a:r>
              <a:rPr lang="en-US" dirty="0" smtClean="0"/>
              <a:t>coded </a:t>
            </a:r>
            <a:r>
              <a:rPr lang="en-US" dirty="0"/>
              <a:t>using the Bag </a:t>
            </a:r>
            <a:r>
              <a:rPr lang="en-US" dirty="0" smtClean="0"/>
              <a:t>of Words approach and then classified using a linear SVM classifier</a:t>
            </a:r>
            <a:r>
              <a:rPr lang="en-US" dirty="0"/>
              <a:t>.</a:t>
            </a:r>
            <a:endParaRPr lang="en-US" dirty="0" smtClean="0"/>
          </a:p>
        </p:txBody>
      </p:sp>
      <p:sp>
        <p:nvSpPr>
          <p:cNvPr id="7" name="Rectangle 6"/>
          <p:cNvSpPr/>
          <p:nvPr/>
        </p:nvSpPr>
        <p:spPr>
          <a:xfrm>
            <a:off x="9371462" y="135256"/>
            <a:ext cx="1046189" cy="756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TextBox 4"/>
          <p:cNvSpPr txBox="1"/>
          <p:nvPr/>
        </p:nvSpPr>
        <p:spPr>
          <a:xfrm>
            <a:off x="1919536" y="6165305"/>
            <a:ext cx="8136904" cy="307777"/>
          </a:xfrm>
          <a:prstGeom prst="rect">
            <a:avLst/>
          </a:prstGeom>
          <a:noFill/>
        </p:spPr>
        <p:txBody>
          <a:bodyPr wrap="square" rtlCol="0">
            <a:spAutoFit/>
          </a:bodyPr>
          <a:lstStyle/>
          <a:p>
            <a:r>
              <a:rPr lang="en-US" sz="1400" dirty="0">
                <a:latin typeface="+mj-lt"/>
              </a:rPr>
              <a:t>[1] H. Wang, A. </a:t>
            </a:r>
            <a:r>
              <a:rPr lang="en-US" sz="1400" dirty="0" err="1">
                <a:latin typeface="+mj-lt"/>
              </a:rPr>
              <a:t>Klaser</a:t>
            </a:r>
            <a:r>
              <a:rPr lang="en-US" sz="1400" dirty="0">
                <a:latin typeface="+mj-lt"/>
              </a:rPr>
              <a:t>, C. </a:t>
            </a:r>
            <a:r>
              <a:rPr lang="en-US" sz="1400" dirty="0" err="1">
                <a:latin typeface="+mj-lt"/>
              </a:rPr>
              <a:t>Schmid</a:t>
            </a:r>
            <a:r>
              <a:rPr lang="en-US" sz="1400" dirty="0">
                <a:latin typeface="+mj-lt"/>
              </a:rPr>
              <a:t>, and C.-L. Liu. Action Recognition by Dense Trajectories. In Proc. of CVPR, 2011</a:t>
            </a:r>
            <a:r>
              <a:rPr lang="en-US" sz="1400" dirty="0">
                <a:latin typeface="+mj-lt"/>
              </a:rPr>
              <a:t>.</a:t>
            </a:r>
            <a:endParaRPr lang="it-IT" sz="1400" dirty="0">
              <a:latin typeface="+mj-lt"/>
            </a:endParaRPr>
          </a:p>
        </p:txBody>
      </p:sp>
      <p:pic>
        <p:nvPicPr>
          <p:cNvPr id="11" name="Picture 10"/>
          <p:cNvPicPr>
            <a:picLocks noChangeAspect="1"/>
          </p:cNvPicPr>
          <p:nvPr/>
        </p:nvPicPr>
        <p:blipFill rotWithShape="1">
          <a:blip r:embed="rId3"/>
          <a:srcRect l="12833" t="43086" r="16787" b="21225"/>
          <a:stretch/>
        </p:blipFill>
        <p:spPr>
          <a:xfrm>
            <a:off x="3276505" y="4245072"/>
            <a:ext cx="5945872" cy="1695133"/>
          </a:xfrm>
          <a:prstGeom prst="rect">
            <a:avLst/>
          </a:prstGeom>
        </p:spPr>
      </p:pic>
    </p:spTree>
    <p:extLst>
      <p:ext uri="{BB962C8B-B14F-4D97-AF65-F5344CB8AC3E}">
        <p14:creationId xmlns:p14="http://schemas.microsoft.com/office/powerpoint/2010/main" val="3897046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CAMERA MOTION REMOVAL</a:t>
            </a:r>
            <a:endParaRPr lang="en-GB" dirty="0"/>
          </a:p>
        </p:txBody>
      </p:sp>
      <p:grpSp>
        <p:nvGrpSpPr>
          <p:cNvPr id="36" name="Gruppo 35"/>
          <p:cNvGrpSpPr/>
          <p:nvPr/>
        </p:nvGrpSpPr>
        <p:grpSpPr>
          <a:xfrm>
            <a:off x="1520420" y="3663942"/>
            <a:ext cx="8727487" cy="3063430"/>
            <a:chOff x="107504" y="1340768"/>
            <a:chExt cx="8727487" cy="3063430"/>
          </a:xfrm>
        </p:grpSpPr>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15498" y="1340768"/>
              <a:ext cx="1280000" cy="720000"/>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2313" y="2075497"/>
              <a:ext cx="1280000" cy="720000"/>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2313" y="2941404"/>
              <a:ext cx="1280000" cy="720000"/>
            </a:xfrm>
            <a:prstGeom prst="rect">
              <a:avLst/>
            </a:prstGeom>
          </p:spPr>
        </p:pic>
        <p:sp>
          <p:nvSpPr>
            <p:cNvPr id="7" name="TextBox 6"/>
            <p:cNvSpPr txBox="1"/>
            <p:nvPr/>
          </p:nvSpPr>
          <p:spPr>
            <a:xfrm>
              <a:off x="2087306" y="2312386"/>
              <a:ext cx="1672253" cy="246221"/>
            </a:xfrm>
            <a:prstGeom prst="rect">
              <a:avLst/>
            </a:prstGeom>
            <a:noFill/>
            <a:ln>
              <a:solidFill>
                <a:schemeClr val="accent1"/>
              </a:solidFill>
            </a:ln>
          </p:spPr>
          <p:txBody>
            <a:bodyPr wrap="none" rtlCol="0">
              <a:spAutoFit/>
            </a:bodyPr>
            <a:lstStyle/>
            <a:p>
              <a:r>
                <a:rPr lang="it-IT" sz="1000" dirty="0" err="1"/>
                <a:t>Extract</a:t>
              </a:r>
              <a:r>
                <a:rPr lang="it-IT" sz="1000" dirty="0"/>
                <a:t> dense </a:t>
              </a:r>
              <a:r>
                <a:rPr lang="it-IT" sz="1000" dirty="0" err="1"/>
                <a:t>keypoints</a:t>
              </a:r>
              <a:endParaRPr lang="it-IT" sz="1000" dirty="0"/>
            </a:p>
          </p:txBody>
        </p:sp>
        <p:sp>
          <p:nvSpPr>
            <p:cNvPr id="8" name="TextBox 7"/>
            <p:cNvSpPr txBox="1"/>
            <p:nvPr/>
          </p:nvSpPr>
          <p:spPr>
            <a:xfrm>
              <a:off x="2087306" y="3178293"/>
              <a:ext cx="1672253" cy="246221"/>
            </a:xfrm>
            <a:prstGeom prst="rect">
              <a:avLst/>
            </a:prstGeom>
            <a:noFill/>
            <a:ln>
              <a:solidFill>
                <a:schemeClr val="accent1"/>
              </a:solidFill>
            </a:ln>
          </p:spPr>
          <p:txBody>
            <a:bodyPr wrap="none" rtlCol="0">
              <a:spAutoFit/>
            </a:bodyPr>
            <a:lstStyle/>
            <a:p>
              <a:r>
                <a:rPr lang="it-IT" sz="1000" dirty="0" err="1"/>
                <a:t>Extract</a:t>
              </a:r>
              <a:r>
                <a:rPr lang="it-IT" sz="1000" dirty="0"/>
                <a:t> dense </a:t>
              </a:r>
              <a:r>
                <a:rPr lang="it-IT" sz="1000" dirty="0" err="1"/>
                <a:t>keypoints</a:t>
              </a:r>
              <a:endParaRPr lang="it-IT" sz="1000" dirty="0"/>
            </a:p>
          </p:txBody>
        </p:sp>
        <p:sp>
          <p:nvSpPr>
            <p:cNvPr id="9" name="TextBox 8"/>
            <p:cNvSpPr txBox="1"/>
            <p:nvPr/>
          </p:nvSpPr>
          <p:spPr>
            <a:xfrm>
              <a:off x="5670117" y="2672386"/>
              <a:ext cx="1558440" cy="246221"/>
            </a:xfrm>
            <a:prstGeom prst="rect">
              <a:avLst/>
            </a:prstGeom>
            <a:noFill/>
            <a:ln>
              <a:solidFill>
                <a:schemeClr val="accent1"/>
              </a:solidFill>
            </a:ln>
          </p:spPr>
          <p:txBody>
            <a:bodyPr wrap="none" rtlCol="0">
              <a:spAutoFit/>
            </a:bodyPr>
            <a:lstStyle/>
            <a:p>
              <a:r>
                <a:rPr lang="it-IT" sz="1000" dirty="0"/>
                <a:t>Estimate </a:t>
              </a:r>
              <a:r>
                <a:rPr lang="it-IT" sz="1000" dirty="0" err="1"/>
                <a:t>H</a:t>
              </a:r>
              <a:r>
                <a:rPr lang="it-IT" sz="1000" dirty="0" err="1"/>
                <a:t>omography</a:t>
              </a:r>
              <a:endParaRPr lang="it-IT" sz="1000" dirty="0"/>
            </a:p>
          </p:txBody>
        </p:sp>
        <p:sp>
          <p:nvSpPr>
            <p:cNvPr id="10" name="TextBox 9"/>
            <p:cNvSpPr txBox="1"/>
            <p:nvPr/>
          </p:nvSpPr>
          <p:spPr>
            <a:xfrm>
              <a:off x="4326296" y="2312386"/>
              <a:ext cx="258405" cy="246221"/>
            </a:xfrm>
            <a:prstGeom prst="rect">
              <a:avLst/>
            </a:prstGeom>
            <a:noFill/>
            <a:ln>
              <a:solidFill>
                <a:schemeClr val="accent1"/>
              </a:solidFill>
            </a:ln>
          </p:spPr>
          <p:txBody>
            <a:bodyPr wrap="none" rtlCol="0">
              <a:spAutoFit/>
            </a:bodyPr>
            <a:lstStyle/>
            <a:p>
              <a:pPr algn="ctr"/>
              <a:r>
                <a:rPr lang="it-IT" sz="1000" b="1" dirty="0"/>
                <a:t>-</a:t>
              </a:r>
              <a:endParaRPr lang="it-IT" sz="1000" b="1" dirty="0"/>
            </a:p>
          </p:txBody>
        </p:sp>
        <p:sp>
          <p:nvSpPr>
            <p:cNvPr id="11" name="TextBox 10"/>
            <p:cNvSpPr txBox="1"/>
            <p:nvPr/>
          </p:nvSpPr>
          <p:spPr>
            <a:xfrm>
              <a:off x="4326296" y="3178292"/>
              <a:ext cx="258405" cy="246221"/>
            </a:xfrm>
            <a:prstGeom prst="rect">
              <a:avLst/>
            </a:prstGeom>
            <a:noFill/>
            <a:ln>
              <a:solidFill>
                <a:schemeClr val="accent1"/>
              </a:solidFill>
            </a:ln>
          </p:spPr>
          <p:txBody>
            <a:bodyPr wrap="none" rtlCol="0">
              <a:spAutoFit/>
            </a:bodyPr>
            <a:lstStyle/>
            <a:p>
              <a:pPr algn="ctr"/>
              <a:r>
                <a:rPr lang="it-IT" sz="1000" b="1" dirty="0"/>
                <a:t>-</a:t>
              </a:r>
              <a:endParaRPr lang="it-IT" sz="1000" b="1" dirty="0"/>
            </a:p>
          </p:txBody>
        </p:sp>
        <p:cxnSp>
          <p:nvCxnSpPr>
            <p:cNvPr id="12" name="Straight Arrow Connector 11"/>
            <p:cNvCxnSpPr>
              <a:stCxn id="7" idx="3"/>
              <a:endCxn id="10" idx="1"/>
            </p:cNvCxnSpPr>
            <p:nvPr/>
          </p:nvCxnSpPr>
          <p:spPr>
            <a:xfrm>
              <a:off x="3759559" y="2435497"/>
              <a:ext cx="566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7" idx="1"/>
            </p:cNvCxnSpPr>
            <p:nvPr/>
          </p:nvCxnSpPr>
          <p:spPr>
            <a:xfrm>
              <a:off x="1882313" y="2435497"/>
              <a:ext cx="204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888986" y="3301402"/>
              <a:ext cx="204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624906" y="3301402"/>
              <a:ext cx="716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2"/>
              <a:endCxn id="10" idx="0"/>
            </p:cNvCxnSpPr>
            <p:nvPr/>
          </p:nvCxnSpPr>
          <p:spPr>
            <a:xfrm>
              <a:off x="4455498" y="2060768"/>
              <a:ext cx="1" cy="251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10" idx="3"/>
              <a:endCxn id="9" idx="1"/>
            </p:cNvCxnSpPr>
            <p:nvPr/>
          </p:nvCxnSpPr>
          <p:spPr>
            <a:xfrm>
              <a:off x="4584701" y="2435497"/>
              <a:ext cx="1085416" cy="3600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11" idx="3"/>
              <a:endCxn id="9" idx="1"/>
            </p:cNvCxnSpPr>
            <p:nvPr/>
          </p:nvCxnSpPr>
          <p:spPr>
            <a:xfrm flipV="1">
              <a:off x="4584701" y="2795497"/>
              <a:ext cx="1085416" cy="5059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15498" y="3684198"/>
              <a:ext cx="1280000" cy="720000"/>
            </a:xfrm>
            <a:prstGeom prst="rect">
              <a:avLst/>
            </a:prstGeom>
          </p:spPr>
        </p:pic>
        <p:cxnSp>
          <p:nvCxnSpPr>
            <p:cNvPr id="20" name="Straight Arrow Connector 19"/>
            <p:cNvCxnSpPr>
              <a:stCxn id="19" idx="0"/>
              <a:endCxn id="11" idx="2"/>
            </p:cNvCxnSpPr>
            <p:nvPr/>
          </p:nvCxnSpPr>
          <p:spPr>
            <a:xfrm flipV="1">
              <a:off x="4455498" y="3424513"/>
              <a:ext cx="1" cy="259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rot="5400000">
              <a:off x="1157540" y="3945138"/>
              <a:ext cx="169545" cy="28575"/>
            </a:xfrm>
            <a:prstGeom prst="rect">
              <a:avLst/>
            </a:prstGeom>
          </p:spPr>
        </p:pic>
        <p:pic>
          <p:nvPicPr>
            <p:cNvPr id="22" name="Picture 21"/>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rot="5400000">
              <a:off x="1186115" y="1771253"/>
              <a:ext cx="169545" cy="28575"/>
            </a:xfrm>
            <a:prstGeom prst="rect">
              <a:avLst/>
            </a:prstGeom>
          </p:spPr>
        </p:pic>
        <p:pic>
          <p:nvPicPr>
            <p:cNvPr id="23" name="Picture 22"/>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281469" y="2378607"/>
              <a:ext cx="144643" cy="180000"/>
            </a:xfrm>
            <a:prstGeom prst="rect">
              <a:avLst/>
            </a:prstGeom>
          </p:spPr>
        </p:pic>
        <p:pic>
          <p:nvPicPr>
            <p:cNvPr id="24" name="Picture 23"/>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07504" y="3205130"/>
              <a:ext cx="324590" cy="180000"/>
            </a:xfrm>
            <a:prstGeom prst="rect">
              <a:avLst/>
            </a:prstGeom>
          </p:spPr>
        </p:pic>
        <p:sp>
          <p:nvSpPr>
            <p:cNvPr id="25" name="TextBox 24"/>
            <p:cNvSpPr txBox="1"/>
            <p:nvPr/>
          </p:nvSpPr>
          <p:spPr>
            <a:xfrm>
              <a:off x="6052744" y="3295130"/>
              <a:ext cx="793186" cy="246221"/>
            </a:xfrm>
            <a:prstGeom prst="rect">
              <a:avLst/>
            </a:prstGeom>
            <a:noFill/>
            <a:ln>
              <a:solidFill>
                <a:schemeClr val="accent1"/>
              </a:solidFill>
            </a:ln>
          </p:spPr>
          <p:txBody>
            <a:bodyPr wrap="square" rtlCol="0">
              <a:spAutoFit/>
            </a:bodyPr>
            <a:lstStyle/>
            <a:p>
              <a:r>
                <a:rPr lang="it-IT" sz="1000" dirty="0" err="1"/>
                <a:t>Apply</a:t>
              </a:r>
              <a:r>
                <a:rPr lang="it-IT" sz="1000" dirty="0"/>
                <a:t> to</a:t>
              </a:r>
              <a:endParaRPr lang="it-IT" sz="1000" dirty="0"/>
            </a:p>
          </p:txBody>
        </p:sp>
        <p:cxnSp>
          <p:nvCxnSpPr>
            <p:cNvPr id="26" name="Straight Arrow Connector 25"/>
            <p:cNvCxnSpPr>
              <a:stCxn id="9" idx="2"/>
              <a:endCxn id="25" idx="0"/>
            </p:cNvCxnSpPr>
            <p:nvPr/>
          </p:nvCxnSpPr>
          <p:spPr>
            <a:xfrm>
              <a:off x="6449337" y="2918607"/>
              <a:ext cx="0" cy="376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6686758" y="3342766"/>
              <a:ext cx="144016" cy="179220"/>
            </a:xfrm>
            <a:prstGeom prst="rect">
              <a:avLst/>
            </a:prstGeom>
          </p:spPr>
        </p:pic>
        <p:pic>
          <p:nvPicPr>
            <p:cNvPr id="28" name="Picture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69284" y="3058240"/>
              <a:ext cx="1280000" cy="720000"/>
            </a:xfrm>
            <a:prstGeom prst="rect">
              <a:avLst/>
            </a:prstGeom>
          </p:spPr>
        </p:pic>
        <p:cxnSp>
          <p:nvCxnSpPr>
            <p:cNvPr id="29" name="Straight Arrow Connector 28"/>
            <p:cNvCxnSpPr>
              <a:stCxn id="25" idx="3"/>
              <a:endCxn id="28" idx="1"/>
            </p:cNvCxnSpPr>
            <p:nvPr/>
          </p:nvCxnSpPr>
          <p:spPr>
            <a:xfrm flipV="1">
              <a:off x="6845930" y="3418240"/>
              <a:ext cx="5233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rot="5400000">
              <a:off x="7938799" y="2693217"/>
              <a:ext cx="169545" cy="28575"/>
            </a:xfrm>
            <a:prstGeom prst="rect">
              <a:avLst/>
            </a:prstGeom>
          </p:spPr>
        </p:pic>
        <p:pic>
          <p:nvPicPr>
            <p:cNvPr id="31" name="Picture 30"/>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rot="5400000">
              <a:off x="7938799" y="4114683"/>
              <a:ext cx="169545" cy="28575"/>
            </a:xfrm>
            <a:prstGeom prst="rect">
              <a:avLst/>
            </a:prstGeom>
          </p:spPr>
        </p:pic>
        <p:sp>
          <p:nvSpPr>
            <p:cNvPr id="32" name="TextBox 31"/>
            <p:cNvSpPr txBox="1"/>
            <p:nvPr/>
          </p:nvSpPr>
          <p:spPr>
            <a:xfrm>
              <a:off x="512836" y="1372473"/>
              <a:ext cx="1709122" cy="246221"/>
            </a:xfrm>
            <a:prstGeom prst="rect">
              <a:avLst/>
            </a:prstGeom>
            <a:noFill/>
            <a:ln>
              <a:noFill/>
            </a:ln>
          </p:spPr>
          <p:txBody>
            <a:bodyPr wrap="none" rtlCol="0">
              <a:spAutoFit/>
            </a:bodyPr>
            <a:lstStyle/>
            <a:p>
              <a:r>
                <a:rPr lang="it-IT" sz="1000" dirty="0" err="1"/>
                <a:t>Original</a:t>
              </a:r>
              <a:r>
                <a:rPr lang="it-IT" sz="1000" dirty="0"/>
                <a:t> frame </a:t>
              </a:r>
              <a:r>
                <a:rPr lang="it-IT" sz="1000" dirty="0" err="1"/>
                <a:t>sequence</a:t>
              </a:r>
              <a:endParaRPr lang="it-IT" sz="1000" dirty="0"/>
            </a:p>
          </p:txBody>
        </p:sp>
        <p:sp>
          <p:nvSpPr>
            <p:cNvPr id="33" name="TextBox 32"/>
            <p:cNvSpPr txBox="1"/>
            <p:nvPr/>
          </p:nvSpPr>
          <p:spPr>
            <a:xfrm>
              <a:off x="7183577" y="2215387"/>
              <a:ext cx="1651414" cy="400110"/>
            </a:xfrm>
            <a:prstGeom prst="rect">
              <a:avLst/>
            </a:prstGeom>
            <a:noFill/>
            <a:ln>
              <a:noFill/>
            </a:ln>
          </p:spPr>
          <p:txBody>
            <a:bodyPr wrap="none" rtlCol="0">
              <a:spAutoFit/>
            </a:bodyPr>
            <a:lstStyle/>
            <a:p>
              <a:pPr algn="ctr"/>
              <a:r>
                <a:rPr lang="it-IT" sz="1000" dirty="0"/>
                <a:t>Output frame </a:t>
              </a:r>
              <a:r>
                <a:rPr lang="it-IT" sz="1000" dirty="0" err="1"/>
                <a:t>sequence</a:t>
              </a:r>
              <a:endParaRPr lang="it-IT" sz="1000" dirty="0"/>
            </a:p>
            <a:p>
              <a:pPr algn="ctr"/>
              <a:r>
                <a:rPr lang="it-IT" sz="1000" dirty="0" err="1"/>
                <a:t>without</a:t>
              </a:r>
              <a:r>
                <a:rPr lang="it-IT" sz="1000" dirty="0"/>
                <a:t> camera </a:t>
              </a:r>
              <a:r>
                <a:rPr lang="it-IT" sz="1000" dirty="0" err="1"/>
                <a:t>motion</a:t>
              </a:r>
              <a:endParaRPr lang="it-IT" sz="1000" dirty="0"/>
            </a:p>
          </p:txBody>
        </p:sp>
        <p:pic>
          <p:nvPicPr>
            <p:cNvPr id="34" name="Picture 34"/>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519456" y="1625988"/>
              <a:ext cx="173739" cy="180000"/>
            </a:xfrm>
            <a:prstGeom prst="rect">
              <a:avLst/>
            </a:prstGeom>
          </p:spPr>
        </p:pic>
        <p:pic>
          <p:nvPicPr>
            <p:cNvPr id="35" name="Picture 36"/>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3326800" y="3954198"/>
              <a:ext cx="347040" cy="180000"/>
            </a:xfrm>
            <a:prstGeom prst="rect">
              <a:avLst/>
            </a:prstGeom>
          </p:spPr>
        </p:pic>
      </p:grpSp>
      <p:sp>
        <p:nvSpPr>
          <p:cNvPr id="37" name="CasellaDiTesto 36"/>
          <p:cNvSpPr txBox="1"/>
          <p:nvPr/>
        </p:nvSpPr>
        <p:spPr>
          <a:xfrm>
            <a:off x="1183661" y="1879290"/>
            <a:ext cx="10411991" cy="1686616"/>
          </a:xfrm>
          <a:prstGeom prst="rect">
            <a:avLst/>
          </a:prstGeom>
          <a:noFill/>
        </p:spPr>
        <p:txBody>
          <a:bodyPr wrap="square" rtlCol="0">
            <a:spAutoFit/>
          </a:bodyPr>
          <a:lstStyle/>
          <a:p>
            <a:pPr marL="342900" indent="-342900">
              <a:lnSpc>
                <a:spcPct val="80000"/>
              </a:lnSpc>
              <a:spcBef>
                <a:spcPct val="20000"/>
              </a:spcBef>
              <a:spcAft>
                <a:spcPts val="600"/>
              </a:spcAft>
              <a:buFont typeface="Arial" pitchFamily="34" charset="0"/>
              <a:buChar char="•"/>
            </a:pPr>
            <a:r>
              <a:rPr lang="en-US" dirty="0"/>
              <a:t>To correctly estimate hand motion, it is first necessary to remove camera motion, which </a:t>
            </a:r>
            <a:r>
              <a:rPr lang="en-US" dirty="0"/>
              <a:t>is semantically </a:t>
            </a:r>
            <a:r>
              <a:rPr lang="en-US" dirty="0"/>
              <a:t>noise</a:t>
            </a:r>
            <a:r>
              <a:rPr lang="en-US" dirty="0"/>
              <a:t>.</a:t>
            </a:r>
          </a:p>
          <a:p>
            <a:pPr marL="342900" indent="-342900">
              <a:lnSpc>
                <a:spcPct val="80000"/>
              </a:lnSpc>
              <a:spcBef>
                <a:spcPct val="20000"/>
              </a:spcBef>
              <a:spcAft>
                <a:spcPts val="600"/>
              </a:spcAft>
              <a:buFont typeface="Arial" pitchFamily="34" charset="0"/>
              <a:buChar char="•"/>
            </a:pPr>
            <a:r>
              <a:rPr lang="en-US" dirty="0"/>
              <a:t>In </a:t>
            </a:r>
            <a:r>
              <a:rPr lang="en-US" dirty="0"/>
              <a:t>first-person camera views </a:t>
            </a:r>
            <a:r>
              <a:rPr lang="en-US" b="1" dirty="0"/>
              <a:t>hands movement is usually not consistent with camera motion</a:t>
            </a:r>
            <a:r>
              <a:rPr lang="en-US" dirty="0"/>
              <a:t>, resulting in wrong matches between the two </a:t>
            </a:r>
            <a:r>
              <a:rPr lang="en-US" dirty="0"/>
              <a:t>frames. </a:t>
            </a:r>
          </a:p>
          <a:p>
            <a:pPr marL="342900" indent="-342900">
              <a:lnSpc>
                <a:spcPct val="80000"/>
              </a:lnSpc>
              <a:spcBef>
                <a:spcPct val="20000"/>
              </a:spcBef>
              <a:spcAft>
                <a:spcPts val="600"/>
              </a:spcAft>
              <a:buFont typeface="Arial" pitchFamily="34" charset="0"/>
              <a:buChar char="•"/>
            </a:pPr>
            <a:r>
              <a:rPr lang="en-US" dirty="0"/>
              <a:t>For this reason we introduce a </a:t>
            </a:r>
            <a:r>
              <a:rPr lang="en-US" b="1" dirty="0"/>
              <a:t>segmentation mask</a:t>
            </a:r>
            <a:r>
              <a:rPr lang="en-US" dirty="0"/>
              <a:t> that disregards feature matches belonging to hands</a:t>
            </a:r>
            <a:endParaRPr lang="en-GB" dirty="0"/>
          </a:p>
        </p:txBody>
      </p:sp>
    </p:spTree>
    <p:extLst>
      <p:ext uri="{BB962C8B-B14F-4D97-AF65-F5344CB8AC3E}">
        <p14:creationId xmlns:p14="http://schemas.microsoft.com/office/powerpoint/2010/main" val="1000936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dirty="0" smtClean="0"/>
              <a:t>TRAJECTORY DESCRIPTION</a:t>
            </a:r>
            <a:endParaRPr lang="it-IT" dirty="0"/>
          </a:p>
        </p:txBody>
      </p:sp>
      <p:sp>
        <p:nvSpPr>
          <p:cNvPr id="3" name="Content Placeholder 2"/>
          <p:cNvSpPr>
            <a:spLocks noGrp="1"/>
          </p:cNvSpPr>
          <p:nvPr>
            <p:ph idx="1"/>
          </p:nvPr>
        </p:nvSpPr>
        <p:spPr>
          <a:xfrm>
            <a:off x="1024128" y="2007393"/>
            <a:ext cx="9720073" cy="4023360"/>
          </a:xfrm>
        </p:spPr>
        <p:txBody>
          <a:bodyPr>
            <a:normAutofit/>
          </a:bodyPr>
          <a:lstStyle/>
          <a:p>
            <a:pPr marL="342900" indent="-342900">
              <a:buFont typeface="Arial" panose="020B0604020202020204" pitchFamily="34" charset="0"/>
              <a:buChar char="•"/>
            </a:pPr>
            <a:r>
              <a:rPr lang="en-US" dirty="0"/>
              <a:t>Having removed camera motion between two </a:t>
            </a:r>
            <a:r>
              <a:rPr lang="en-US" dirty="0" smtClean="0"/>
              <a:t>adjacent frames</a:t>
            </a:r>
            <a:r>
              <a:rPr lang="en-US" dirty="0"/>
              <a:t>, trajectories can be extracted. </a:t>
            </a:r>
            <a:endParaRPr lang="en-US" dirty="0" smtClean="0"/>
          </a:p>
          <a:p>
            <a:pPr marL="342900" indent="-342900">
              <a:buFont typeface="Arial" panose="020B0604020202020204" pitchFamily="34" charset="0"/>
              <a:buChar char="•"/>
            </a:pPr>
            <a:r>
              <a:rPr lang="en-US" dirty="0" smtClean="0"/>
              <a:t>Feature </a:t>
            </a:r>
            <a:r>
              <a:rPr lang="en-US" dirty="0"/>
              <a:t>points are densely sampled at several </a:t>
            </a:r>
            <a:r>
              <a:rPr lang="en-US" dirty="0" smtClean="0"/>
              <a:t>spatial scales </a:t>
            </a:r>
            <a:r>
              <a:rPr lang="en-US" dirty="0"/>
              <a:t>and </a:t>
            </a:r>
            <a:r>
              <a:rPr lang="en-US" dirty="0" smtClean="0"/>
              <a:t>tracked. </a:t>
            </a:r>
            <a:r>
              <a:rPr lang="en-US" b="1" dirty="0" smtClean="0"/>
              <a:t>Trajectories are </a:t>
            </a:r>
            <a:r>
              <a:rPr lang="en-US" b="1" dirty="0"/>
              <a:t>restricted </a:t>
            </a:r>
            <a:r>
              <a:rPr lang="en-US" b="1" dirty="0" smtClean="0"/>
              <a:t>to lie </a:t>
            </a:r>
            <a:r>
              <a:rPr lang="en-US" b="1" dirty="0"/>
              <a:t>inside and around the user’s </a:t>
            </a:r>
            <a:r>
              <a:rPr lang="en-US" b="1" dirty="0" smtClean="0"/>
              <a:t>hands</a:t>
            </a:r>
            <a:r>
              <a:rPr lang="en-US" dirty="0" smtClean="0"/>
              <a:t>.</a:t>
            </a:r>
          </a:p>
        </p:txBody>
      </p:sp>
      <p:sp>
        <p:nvSpPr>
          <p:cNvPr id="10" name="TextBox 9"/>
          <p:cNvSpPr txBox="1"/>
          <p:nvPr/>
        </p:nvSpPr>
        <p:spPr>
          <a:xfrm>
            <a:off x="2416316" y="6439647"/>
            <a:ext cx="2072299" cy="353943"/>
          </a:xfrm>
          <a:prstGeom prst="rect">
            <a:avLst/>
          </a:prstGeom>
          <a:noFill/>
        </p:spPr>
        <p:txBody>
          <a:bodyPr wrap="none" rtlCol="0">
            <a:spAutoFit/>
          </a:bodyPr>
          <a:lstStyle/>
          <a:p>
            <a:pPr algn="ctr"/>
            <a:r>
              <a:rPr lang="it-IT" sz="1700" dirty="0" err="1">
                <a:latin typeface="+mj-lt"/>
              </a:rPr>
              <a:t>Without</a:t>
            </a:r>
            <a:r>
              <a:rPr lang="it-IT" sz="1700" dirty="0">
                <a:latin typeface="+mj-lt"/>
              </a:rPr>
              <a:t> </a:t>
            </a:r>
            <a:r>
              <a:rPr lang="it-IT" sz="1700" dirty="0" err="1">
                <a:latin typeface="+mj-lt"/>
              </a:rPr>
              <a:t>hand</a:t>
            </a:r>
            <a:r>
              <a:rPr lang="it-IT" sz="1700" dirty="0">
                <a:latin typeface="+mj-lt"/>
              </a:rPr>
              <a:t> </a:t>
            </a:r>
            <a:r>
              <a:rPr lang="it-IT" sz="1700" dirty="0" err="1">
                <a:latin typeface="+mj-lt"/>
              </a:rPr>
              <a:t>segmentation</a:t>
            </a:r>
            <a:endParaRPr lang="it-IT" sz="1700" dirty="0">
              <a:latin typeface="+mj-lt"/>
            </a:endParaRPr>
          </a:p>
        </p:txBody>
      </p:sp>
      <p:sp>
        <p:nvSpPr>
          <p:cNvPr id="11" name="TextBox 10"/>
          <p:cNvSpPr txBox="1"/>
          <p:nvPr/>
        </p:nvSpPr>
        <p:spPr>
          <a:xfrm>
            <a:off x="6863158" y="6439646"/>
            <a:ext cx="1846275" cy="353943"/>
          </a:xfrm>
          <a:prstGeom prst="rect">
            <a:avLst/>
          </a:prstGeom>
          <a:noFill/>
        </p:spPr>
        <p:txBody>
          <a:bodyPr wrap="none" rtlCol="0">
            <a:spAutoFit/>
          </a:bodyPr>
          <a:lstStyle/>
          <a:p>
            <a:pPr algn="ctr"/>
            <a:r>
              <a:rPr lang="it-IT" sz="1700" dirty="0">
                <a:latin typeface="+mj-lt"/>
              </a:rPr>
              <a:t>With </a:t>
            </a:r>
            <a:r>
              <a:rPr lang="it-IT" sz="1700" dirty="0" err="1">
                <a:latin typeface="+mj-lt"/>
              </a:rPr>
              <a:t>hand</a:t>
            </a:r>
            <a:r>
              <a:rPr lang="it-IT" sz="1700" dirty="0">
                <a:latin typeface="+mj-lt"/>
              </a:rPr>
              <a:t> </a:t>
            </a:r>
            <a:r>
              <a:rPr lang="it-IT" sz="1700" dirty="0" err="1">
                <a:latin typeface="+mj-lt"/>
              </a:rPr>
              <a:t>segmentation</a:t>
            </a:r>
            <a:endParaRPr lang="it-IT" sz="1700" dirty="0">
              <a:latin typeface="+mj-lt"/>
            </a:endParaRPr>
          </a:p>
        </p:txBody>
      </p:sp>
      <p:pic>
        <p:nvPicPr>
          <p:cNvPr id="12" name="trj_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66295" y="4149360"/>
            <a:ext cx="3840000" cy="2160000"/>
          </a:xfrm>
          <a:prstGeom prst="rect">
            <a:avLst/>
          </a:prstGeom>
        </p:spPr>
      </p:pic>
      <p:pic>
        <p:nvPicPr>
          <p:cNvPr id="13" name="trj_2.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532466" y="4149360"/>
            <a:ext cx="3840001" cy="2160000"/>
          </a:xfrm>
          <a:prstGeom prst="rect">
            <a:avLst/>
          </a:prstGeom>
        </p:spPr>
      </p:pic>
    </p:spTree>
    <p:extLst>
      <p:ext uri="{BB962C8B-B14F-4D97-AF65-F5344CB8AC3E}">
        <p14:creationId xmlns:p14="http://schemas.microsoft.com/office/powerpoint/2010/main" val="239025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 fill="hold"/>
                                        <p:tgtEl>
                                          <p:spTgt spid="12"/>
                                        </p:tgtEl>
                                      </p:cBhvr>
                                    </p:cmd>
                                  </p:childTnLst>
                                </p:cTn>
                              </p:par>
                              <p:par>
                                <p:cTn id="7" presetID="1" presetClass="mediacall" presetSubtype="0" fill="hold" nodeType="withEffect">
                                  <p:stCondLst>
                                    <p:cond delay="0"/>
                                  </p:stCondLst>
                                  <p:childTnLst>
                                    <p:cmd type="call" cmd="playFrom(0.0)">
                                      <p:cBhvr>
                                        <p:cTn id="8" dur="1500" fill="hold"/>
                                        <p:tgtEl>
                                          <p:spTgt spid="13"/>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500" fill="hold"/>
                                        <p:tgtEl>
                                          <p:spTgt spid="13"/>
                                        </p:tgtEl>
                                      </p:cBhvr>
                                    </p:cmd>
                                  </p:childTnLst>
                                </p:cTn>
                              </p:par>
                              <p:par>
                                <p:cTn id="13" presetID="1" presetClass="mediacall" presetSubtype="0" fill="hold" nodeType="withEffect">
                                  <p:stCondLst>
                                    <p:cond delay="0"/>
                                  </p:stCondLst>
                                  <p:childTnLst>
                                    <p:cmd type="call" cmd="playFrom(0.0)">
                                      <p:cBhvr>
                                        <p:cTn id="14" dur="1500"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500" fill="hold"/>
                                        <p:tgtEl>
                                          <p:spTgt spid="12"/>
                                        </p:tgtEl>
                                      </p:cBhvr>
                                    </p:cmd>
                                  </p:childTnLst>
                                </p:cTn>
                              </p:par>
                              <p:par>
                                <p:cTn id="19" presetID="1" presetClass="mediacall" presetSubtype="0" fill="hold" nodeType="withEffect">
                                  <p:stCondLst>
                                    <p:cond delay="0"/>
                                  </p:stCondLst>
                                  <p:childTnLst>
                                    <p:cmd type="call" cmd="playFrom(0.0)">
                                      <p:cBhvr>
                                        <p:cTn id="20" dur="15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12"/>
                </p:tgtEl>
              </p:cMediaNode>
            </p:video>
            <p:video>
              <p:cMediaNode vol="80000">
                <p:cTn id="22" fill="hold" display="0">
                  <p:stCondLst>
                    <p:cond delay="indefinite"/>
                  </p:stCondLst>
                </p:cTn>
                <p:tgtEl>
                  <p:spTgt spid="1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Trajectory description</a:t>
            </a:r>
            <a:endParaRPr lang="en-US" dirty="0"/>
          </a:p>
        </p:txBody>
      </p:sp>
      <p:sp>
        <p:nvSpPr>
          <p:cNvPr id="3" name="Content Placeholder 2"/>
          <p:cNvSpPr>
            <a:spLocks noGrp="1"/>
          </p:cNvSpPr>
          <p:nvPr>
            <p:ph idx="1"/>
          </p:nvPr>
        </p:nvSpPr>
        <p:spPr>
          <a:xfrm>
            <a:off x="965340" y="1983414"/>
            <a:ext cx="9308592" cy="2471883"/>
          </a:xfrm>
        </p:spPr>
        <p:txBody>
          <a:bodyPr>
            <a:normAutofit fontScale="77500" lnSpcReduction="20000"/>
          </a:bodyPr>
          <a:lstStyle/>
          <a:p>
            <a:pPr marL="342900" indent="-342900">
              <a:buFont typeface="Arial" panose="020B0604020202020204" pitchFamily="34" charset="0"/>
              <a:buChar char="•"/>
            </a:pPr>
            <a:r>
              <a:rPr lang="en-US" dirty="0" smtClean="0"/>
              <a:t>The </a:t>
            </a:r>
            <a:r>
              <a:rPr lang="en-US" dirty="0" err="1" smtClean="0"/>
              <a:t>spatio</a:t>
            </a:r>
            <a:r>
              <a:rPr lang="en-US" dirty="0" smtClean="0"/>
              <a:t>-temporal volume aligned with each trajectory is considered, and </a:t>
            </a:r>
            <a:r>
              <a:rPr lang="en-US" b="1" dirty="0" smtClean="0"/>
              <a:t>Trajectory descriptor, HOG, HOF and MBH</a:t>
            </a:r>
            <a:r>
              <a:rPr lang="en-US" dirty="0" smtClean="0"/>
              <a:t> are computed around it.</a:t>
            </a:r>
          </a:p>
          <a:p>
            <a:pPr marL="342900" indent="-342900">
              <a:buFont typeface="Arial" panose="020B0604020202020204" pitchFamily="34" charset="0"/>
              <a:buChar char="•"/>
            </a:pPr>
            <a:r>
              <a:rPr lang="en-US" dirty="0" smtClean="0"/>
              <a:t>Since the histograms tend to be sparse, they are </a:t>
            </a:r>
            <a:r>
              <a:rPr lang="en-US" b="1" dirty="0" smtClean="0"/>
              <a:t>power-normalized</a:t>
            </a:r>
            <a:r>
              <a:rPr lang="en-US" dirty="0" smtClean="0"/>
              <a:t> to </a:t>
            </a:r>
            <a:r>
              <a:rPr lang="en-US" dirty="0" err="1" smtClean="0"/>
              <a:t>unsparsify</a:t>
            </a:r>
            <a:r>
              <a:rPr lang="en-US" dirty="0" smtClean="0"/>
              <a:t> the representation, while still allowing for linear classification. The function</a:t>
            </a:r>
            <a:r>
              <a:rPr lang="en-US" dirty="0" smtClean="0"/>
              <a:t>:</a:t>
            </a:r>
            <a:br>
              <a:rPr lang="en-US" dirty="0" smtClean="0"/>
            </a:br>
            <a:r>
              <a:rPr lang="en-US" dirty="0" smtClean="0"/>
              <a:t/>
            </a:r>
            <a:br>
              <a:rPr lang="en-US" dirty="0" smtClean="0"/>
            </a:br>
            <a:r>
              <a:rPr lang="en-US" dirty="0" smtClean="0"/>
              <a:t>                           is </a:t>
            </a:r>
            <a:r>
              <a:rPr lang="en-US" dirty="0" smtClean="0"/>
              <a:t>applied to each bin.</a:t>
            </a:r>
          </a:p>
          <a:p>
            <a:pPr marL="342900" indent="-342900">
              <a:buFont typeface="Arial" panose="020B0604020202020204" pitchFamily="34" charset="0"/>
              <a:buChar char="•"/>
            </a:pPr>
            <a:r>
              <a:rPr lang="en-US" dirty="0" smtClean="0"/>
              <a:t>The final descriptor is the concatenation of the four power-normalized histograms. Gestures are eventually recognized using a linear </a:t>
            </a:r>
            <a:r>
              <a:rPr lang="en-US" b="1" dirty="0" smtClean="0"/>
              <a:t>SVM 1-vs-1 classifier</a:t>
            </a:r>
            <a:r>
              <a:rPr lang="en-US" dirty="0" smtClean="0"/>
              <a:t>.</a:t>
            </a:r>
          </a:p>
        </p:txBody>
      </p:sp>
      <p:pic>
        <p:nvPicPr>
          <p:cNvPr id="9" name="Picture 8"/>
          <p:cNvPicPr>
            <a:picLocks noChangeAspect="1"/>
          </p:cNvPicPr>
          <p:nvPr>
            <p:custDataLst>
              <p:tags r:id="rId1"/>
            </p:custDataLst>
          </p:nvPr>
        </p:nvPicPr>
        <p:blipFill>
          <a:blip r:embed="rId24" cstate="print">
            <a:extLst>
              <a:ext uri="{28A0092B-C50C-407E-A947-70E740481C1C}">
                <a14:useLocalDpi xmlns:a14="http://schemas.microsoft.com/office/drawing/2010/main" val="0"/>
              </a:ext>
            </a:extLst>
          </a:blip>
          <a:stretch>
            <a:fillRect/>
          </a:stretch>
        </p:blipFill>
        <p:spPr>
          <a:xfrm>
            <a:off x="1386573" y="3054064"/>
            <a:ext cx="1635978" cy="216000"/>
          </a:xfrm>
          <a:prstGeom prst="rect">
            <a:avLst/>
          </a:prstGeom>
        </p:spPr>
      </p:pic>
      <p:sp>
        <p:nvSpPr>
          <p:cNvPr id="10" name="Rectangle 9"/>
          <p:cNvSpPr/>
          <p:nvPr/>
        </p:nvSpPr>
        <p:spPr>
          <a:xfrm>
            <a:off x="4356636" y="4243858"/>
            <a:ext cx="28803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Straight Connector 11"/>
          <p:cNvCxnSpPr/>
          <p:nvPr/>
        </p:nvCxnSpPr>
        <p:spPr>
          <a:xfrm>
            <a:off x="4716676" y="4243858"/>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076716" y="4243858"/>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36756" y="4239295"/>
            <a:ext cx="0" cy="36004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custDataLst>
              <p:tags r:id="rId2"/>
            </p:custDataLst>
          </p:nvPr>
        </p:nvPicPr>
        <p:blipFill>
          <a:blip r:embed="rId25" cstate="print">
            <a:extLst>
              <a:ext uri="{28A0092B-C50C-407E-A947-70E740481C1C}">
                <a14:useLocalDpi xmlns:a14="http://schemas.microsoft.com/office/drawing/2010/main" val="0"/>
              </a:ext>
            </a:extLst>
          </a:blip>
          <a:stretch>
            <a:fillRect/>
          </a:stretch>
        </p:blipFill>
        <p:spPr>
          <a:xfrm>
            <a:off x="4432297" y="4368700"/>
            <a:ext cx="208370" cy="136800"/>
          </a:xfrm>
          <a:prstGeom prst="rect">
            <a:avLst/>
          </a:prstGeom>
        </p:spPr>
      </p:pic>
      <p:pic>
        <p:nvPicPr>
          <p:cNvPr id="20" name="Picture 19"/>
          <p:cNvPicPr>
            <a:picLocks noChangeAspect="1"/>
          </p:cNvPicPr>
          <p:nvPr>
            <p:custDataLst>
              <p:tags r:id="rId3"/>
            </p:custDataLst>
          </p:nvPr>
        </p:nvPicPr>
        <p:blipFill>
          <a:blip r:embed="rId26" cstate="print">
            <a:extLst>
              <a:ext uri="{28A0092B-C50C-407E-A947-70E740481C1C}">
                <a14:useLocalDpi xmlns:a14="http://schemas.microsoft.com/office/drawing/2010/main" val="0"/>
              </a:ext>
            </a:extLst>
          </a:blip>
          <a:stretch>
            <a:fillRect/>
          </a:stretch>
        </p:blipFill>
        <p:spPr>
          <a:xfrm>
            <a:off x="4792338" y="4368701"/>
            <a:ext cx="208371" cy="136800"/>
          </a:xfrm>
          <a:prstGeom prst="rect">
            <a:avLst/>
          </a:prstGeom>
        </p:spPr>
      </p:pic>
      <p:pic>
        <p:nvPicPr>
          <p:cNvPr id="21" name="Picture 20"/>
          <p:cNvPicPr>
            <a:picLocks noChangeAspect="1"/>
          </p:cNvPicPr>
          <p:nvPr>
            <p:custDataLst>
              <p:tags r:id="rId4"/>
            </p:custDataLst>
          </p:nvPr>
        </p:nvPicPr>
        <p:blipFill>
          <a:blip r:embed="rId27" cstate="print">
            <a:extLst>
              <a:ext uri="{28A0092B-C50C-407E-A947-70E740481C1C}">
                <a14:useLocalDpi xmlns:a14="http://schemas.microsoft.com/office/drawing/2010/main" val="0"/>
              </a:ext>
            </a:extLst>
          </a:blip>
          <a:stretch>
            <a:fillRect/>
          </a:stretch>
        </p:blipFill>
        <p:spPr>
          <a:xfrm>
            <a:off x="5148489" y="4368700"/>
            <a:ext cx="205647" cy="136800"/>
          </a:xfrm>
          <a:prstGeom prst="rect">
            <a:avLst/>
          </a:prstGeom>
        </p:spPr>
      </p:pic>
      <p:pic>
        <p:nvPicPr>
          <p:cNvPr id="24" name="Picture 23"/>
          <p:cNvPicPr>
            <a:picLocks noChangeAspect="1"/>
          </p:cNvPicPr>
          <p:nvPr>
            <p:custDataLst>
              <p:tags r:id="rId5"/>
            </p:custDataLst>
          </p:nvPr>
        </p:nvPicPr>
        <p:blipFill>
          <a:blip r:embed="rId28" cstate="print">
            <a:extLst>
              <a:ext uri="{28A0092B-C50C-407E-A947-70E740481C1C}">
                <a14:useLocalDpi xmlns:a14="http://schemas.microsoft.com/office/drawing/2010/main" val="0"/>
              </a:ext>
            </a:extLst>
          </a:blip>
          <a:stretch>
            <a:fillRect/>
          </a:stretch>
        </p:blipFill>
        <p:spPr>
          <a:xfrm>
            <a:off x="6945200" y="4357194"/>
            <a:ext cx="208371" cy="136800"/>
          </a:xfrm>
          <a:prstGeom prst="rect">
            <a:avLst/>
          </a:prstGeom>
        </p:spPr>
      </p:pic>
      <p:cxnSp>
        <p:nvCxnSpPr>
          <p:cNvPr id="23" name="Straight Connector 22"/>
          <p:cNvCxnSpPr/>
          <p:nvPr/>
        </p:nvCxnSpPr>
        <p:spPr>
          <a:xfrm>
            <a:off x="6866051" y="4239295"/>
            <a:ext cx="0" cy="36004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custDataLst>
              <p:tags r:id="rId6"/>
            </p:custDataLst>
          </p:nvPr>
        </p:nvPicPr>
        <p:blipFill>
          <a:blip r:embed="rId29" cstate="print">
            <a:extLst>
              <a:ext uri="{28A0092B-C50C-407E-A947-70E740481C1C}">
                <a14:useLocalDpi xmlns:a14="http://schemas.microsoft.com/office/drawing/2010/main" val="0"/>
              </a:ext>
            </a:extLst>
          </a:blip>
          <a:stretch>
            <a:fillRect/>
          </a:stretch>
        </p:blipFill>
        <p:spPr>
          <a:xfrm>
            <a:off x="5502492" y="4430324"/>
            <a:ext cx="169545" cy="28575"/>
          </a:xfrm>
          <a:prstGeom prst="rect">
            <a:avLst/>
          </a:prstGeom>
        </p:spPr>
      </p:pic>
      <p:sp>
        <p:nvSpPr>
          <p:cNvPr id="27" name="Rectangle 26"/>
          <p:cNvSpPr/>
          <p:nvPr/>
        </p:nvSpPr>
        <p:spPr>
          <a:xfrm>
            <a:off x="4356636" y="4721145"/>
            <a:ext cx="28803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8" name="Straight Connector 27"/>
          <p:cNvCxnSpPr/>
          <p:nvPr/>
        </p:nvCxnSpPr>
        <p:spPr>
          <a:xfrm>
            <a:off x="4716676" y="4721145"/>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076716" y="4721145"/>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36756" y="4716582"/>
            <a:ext cx="0" cy="360040"/>
          </a:xfrm>
          <a:prstGeom prst="line">
            <a:avLst/>
          </a:prstGeom>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custDataLst>
              <p:tags r:id="rId7"/>
            </p:custDataLst>
          </p:nvPr>
        </p:nvPicPr>
        <p:blipFill>
          <a:blip r:embed="rId30" cstate="print">
            <a:extLst>
              <a:ext uri="{28A0092B-C50C-407E-A947-70E740481C1C}">
                <a14:useLocalDpi xmlns:a14="http://schemas.microsoft.com/office/drawing/2010/main" val="0"/>
              </a:ext>
            </a:extLst>
          </a:blip>
          <a:stretch>
            <a:fillRect/>
          </a:stretch>
        </p:blipFill>
        <p:spPr>
          <a:xfrm>
            <a:off x="4391580" y="4838821"/>
            <a:ext cx="294042" cy="137579"/>
          </a:xfrm>
          <a:prstGeom prst="rect">
            <a:avLst/>
          </a:prstGeom>
        </p:spPr>
      </p:pic>
      <p:pic>
        <p:nvPicPr>
          <p:cNvPr id="85" name="Picture 84"/>
          <p:cNvPicPr>
            <a:picLocks noChangeAspect="1"/>
          </p:cNvPicPr>
          <p:nvPr>
            <p:custDataLst>
              <p:tags r:id="rId8"/>
            </p:custDataLst>
          </p:nvPr>
        </p:nvPicPr>
        <p:blipFill>
          <a:blip r:embed="rId31" cstate="print">
            <a:extLst>
              <a:ext uri="{28A0092B-C50C-407E-A947-70E740481C1C}">
                <a14:useLocalDpi xmlns:a14="http://schemas.microsoft.com/office/drawing/2010/main" val="0"/>
              </a:ext>
            </a:extLst>
          </a:blip>
          <a:stretch>
            <a:fillRect/>
          </a:stretch>
        </p:blipFill>
        <p:spPr>
          <a:xfrm>
            <a:off x="4751620" y="4833737"/>
            <a:ext cx="304906" cy="142662"/>
          </a:xfrm>
          <a:prstGeom prst="rect">
            <a:avLst/>
          </a:prstGeom>
        </p:spPr>
      </p:pic>
      <p:pic>
        <p:nvPicPr>
          <p:cNvPr id="86" name="Picture 85"/>
          <p:cNvPicPr>
            <a:picLocks noChangeAspect="1"/>
          </p:cNvPicPr>
          <p:nvPr>
            <p:custDataLst>
              <p:tags r:id="rId9"/>
            </p:custDataLst>
          </p:nvPr>
        </p:nvPicPr>
        <p:blipFill>
          <a:blip r:embed="rId32" cstate="print">
            <a:extLst>
              <a:ext uri="{28A0092B-C50C-407E-A947-70E740481C1C}">
                <a14:useLocalDpi xmlns:a14="http://schemas.microsoft.com/office/drawing/2010/main" val="0"/>
              </a:ext>
            </a:extLst>
          </a:blip>
          <a:stretch>
            <a:fillRect/>
          </a:stretch>
        </p:blipFill>
        <p:spPr>
          <a:xfrm>
            <a:off x="5101512" y="4830819"/>
            <a:ext cx="296814" cy="140692"/>
          </a:xfrm>
          <a:prstGeom prst="rect">
            <a:avLst/>
          </a:prstGeom>
        </p:spPr>
      </p:pic>
      <p:pic>
        <p:nvPicPr>
          <p:cNvPr id="95" name="Picture 94"/>
          <p:cNvPicPr>
            <a:picLocks noChangeAspect="1"/>
          </p:cNvPicPr>
          <p:nvPr>
            <p:custDataLst>
              <p:tags r:id="rId10"/>
            </p:custDataLst>
          </p:nvPr>
        </p:nvPicPr>
        <p:blipFill>
          <a:blip r:embed="rId33" cstate="print">
            <a:extLst>
              <a:ext uri="{28A0092B-C50C-407E-A947-70E740481C1C}">
                <a14:useLocalDpi xmlns:a14="http://schemas.microsoft.com/office/drawing/2010/main" val="0"/>
              </a:ext>
            </a:extLst>
          </a:blip>
          <a:stretch>
            <a:fillRect/>
          </a:stretch>
        </p:blipFill>
        <p:spPr>
          <a:xfrm>
            <a:off x="6904483" y="4800859"/>
            <a:ext cx="289228" cy="135327"/>
          </a:xfrm>
          <a:prstGeom prst="rect">
            <a:avLst/>
          </a:prstGeom>
        </p:spPr>
      </p:pic>
      <p:cxnSp>
        <p:nvCxnSpPr>
          <p:cNvPr id="35" name="Straight Connector 34"/>
          <p:cNvCxnSpPr/>
          <p:nvPr/>
        </p:nvCxnSpPr>
        <p:spPr>
          <a:xfrm>
            <a:off x="6866051" y="4716582"/>
            <a:ext cx="0" cy="360040"/>
          </a:xfrm>
          <a:prstGeom prst="line">
            <a:avLst/>
          </a:prstGeom>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custDataLst>
              <p:tags r:id="rId11"/>
            </p:custDataLst>
          </p:nvPr>
        </p:nvPicPr>
        <p:blipFill>
          <a:blip r:embed="rId29" cstate="print">
            <a:extLst>
              <a:ext uri="{28A0092B-C50C-407E-A947-70E740481C1C}">
                <a14:useLocalDpi xmlns:a14="http://schemas.microsoft.com/office/drawing/2010/main" val="0"/>
              </a:ext>
            </a:extLst>
          </a:blip>
          <a:stretch>
            <a:fillRect/>
          </a:stretch>
        </p:blipFill>
        <p:spPr>
          <a:xfrm>
            <a:off x="5502492" y="4907611"/>
            <a:ext cx="169545" cy="28575"/>
          </a:xfrm>
          <a:prstGeom prst="rect">
            <a:avLst/>
          </a:prstGeom>
        </p:spPr>
      </p:pic>
      <p:sp>
        <p:nvSpPr>
          <p:cNvPr id="37" name="Rectangle 36"/>
          <p:cNvSpPr/>
          <p:nvPr/>
        </p:nvSpPr>
        <p:spPr>
          <a:xfrm>
            <a:off x="4356636" y="5187033"/>
            <a:ext cx="28803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8" name="Straight Connector 37"/>
          <p:cNvCxnSpPr/>
          <p:nvPr/>
        </p:nvCxnSpPr>
        <p:spPr>
          <a:xfrm>
            <a:off x="4716676" y="5187033"/>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076716" y="5187033"/>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36756" y="5182470"/>
            <a:ext cx="0" cy="360040"/>
          </a:xfrm>
          <a:prstGeom prst="line">
            <a:avLst/>
          </a:prstGeom>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custDataLst>
              <p:tags r:id="rId12"/>
            </p:custDataLst>
          </p:nvPr>
        </p:nvPicPr>
        <p:blipFill>
          <a:blip r:embed="rId34" cstate="print">
            <a:extLst>
              <a:ext uri="{28A0092B-C50C-407E-A947-70E740481C1C}">
                <a14:useLocalDpi xmlns:a14="http://schemas.microsoft.com/office/drawing/2010/main" val="0"/>
              </a:ext>
            </a:extLst>
          </a:blip>
          <a:stretch>
            <a:fillRect/>
          </a:stretch>
        </p:blipFill>
        <p:spPr>
          <a:xfrm>
            <a:off x="4391580" y="5278253"/>
            <a:ext cx="286666" cy="134485"/>
          </a:xfrm>
          <a:prstGeom prst="rect">
            <a:avLst/>
          </a:prstGeom>
        </p:spPr>
      </p:pic>
      <p:pic>
        <p:nvPicPr>
          <p:cNvPr id="88" name="Picture 87"/>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4751621" y="5278254"/>
            <a:ext cx="286665" cy="134485"/>
          </a:xfrm>
          <a:prstGeom prst="rect">
            <a:avLst/>
          </a:prstGeom>
        </p:spPr>
      </p:pic>
      <p:pic>
        <p:nvPicPr>
          <p:cNvPr id="89" name="Picture 88"/>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5107772" y="5278252"/>
            <a:ext cx="290553" cy="138102"/>
          </a:xfrm>
          <a:prstGeom prst="rect">
            <a:avLst/>
          </a:prstGeom>
        </p:spPr>
      </p:pic>
      <p:pic>
        <p:nvPicPr>
          <p:cNvPr id="94" name="Picture 93"/>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6904483" y="5266747"/>
            <a:ext cx="294041" cy="137945"/>
          </a:xfrm>
          <a:prstGeom prst="rect">
            <a:avLst/>
          </a:prstGeom>
        </p:spPr>
      </p:pic>
      <p:cxnSp>
        <p:nvCxnSpPr>
          <p:cNvPr id="45" name="Straight Connector 44"/>
          <p:cNvCxnSpPr/>
          <p:nvPr/>
        </p:nvCxnSpPr>
        <p:spPr>
          <a:xfrm>
            <a:off x="6866051" y="5182470"/>
            <a:ext cx="0" cy="360040"/>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16"/>
            </p:custDataLst>
          </p:nvPr>
        </p:nvPicPr>
        <p:blipFill>
          <a:blip r:embed="rId29" cstate="print">
            <a:extLst>
              <a:ext uri="{28A0092B-C50C-407E-A947-70E740481C1C}">
                <a14:useLocalDpi xmlns:a14="http://schemas.microsoft.com/office/drawing/2010/main" val="0"/>
              </a:ext>
            </a:extLst>
          </a:blip>
          <a:stretch>
            <a:fillRect/>
          </a:stretch>
        </p:blipFill>
        <p:spPr>
          <a:xfrm>
            <a:off x="5502492" y="5373499"/>
            <a:ext cx="169545" cy="28575"/>
          </a:xfrm>
          <a:prstGeom prst="rect">
            <a:avLst/>
          </a:prstGeom>
        </p:spPr>
      </p:pic>
      <p:sp>
        <p:nvSpPr>
          <p:cNvPr id="59" name="Rectangle 58"/>
          <p:cNvSpPr/>
          <p:nvPr/>
        </p:nvSpPr>
        <p:spPr>
          <a:xfrm>
            <a:off x="4356636" y="5660318"/>
            <a:ext cx="28803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0" name="Straight Connector 59"/>
          <p:cNvCxnSpPr/>
          <p:nvPr/>
        </p:nvCxnSpPr>
        <p:spPr>
          <a:xfrm>
            <a:off x="4716676" y="5660318"/>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6716" y="5660318"/>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436756" y="5655755"/>
            <a:ext cx="0" cy="360040"/>
          </a:xfrm>
          <a:prstGeom prst="line">
            <a:avLst/>
          </a:prstGeom>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custDataLst>
              <p:tags r:id="rId17"/>
            </p:custDataLst>
          </p:nvPr>
        </p:nvPicPr>
        <p:blipFill>
          <a:blip r:embed="rId38" cstate="print">
            <a:extLst>
              <a:ext uri="{28A0092B-C50C-407E-A947-70E740481C1C}">
                <a14:useLocalDpi xmlns:a14="http://schemas.microsoft.com/office/drawing/2010/main" val="0"/>
              </a:ext>
            </a:extLst>
          </a:blip>
          <a:stretch>
            <a:fillRect/>
          </a:stretch>
        </p:blipFill>
        <p:spPr>
          <a:xfrm>
            <a:off x="4391580" y="5751538"/>
            <a:ext cx="291922" cy="123821"/>
          </a:xfrm>
          <a:prstGeom prst="rect">
            <a:avLst/>
          </a:prstGeom>
        </p:spPr>
      </p:pic>
      <p:pic>
        <p:nvPicPr>
          <p:cNvPr id="91" name="Picture 90"/>
          <p:cNvPicPr>
            <a:picLocks noChangeAspect="1"/>
          </p:cNvPicPr>
          <p:nvPr>
            <p:custDataLst>
              <p:tags r:id="rId18"/>
            </p:custDataLst>
          </p:nvPr>
        </p:nvPicPr>
        <p:blipFill>
          <a:blip r:embed="rId39" cstate="print">
            <a:extLst>
              <a:ext uri="{28A0092B-C50C-407E-A947-70E740481C1C}">
                <a14:useLocalDpi xmlns:a14="http://schemas.microsoft.com/office/drawing/2010/main" val="0"/>
              </a:ext>
            </a:extLst>
          </a:blip>
          <a:stretch>
            <a:fillRect/>
          </a:stretch>
        </p:blipFill>
        <p:spPr>
          <a:xfrm>
            <a:off x="4751620" y="5751539"/>
            <a:ext cx="291920" cy="123820"/>
          </a:xfrm>
          <a:prstGeom prst="rect">
            <a:avLst/>
          </a:prstGeom>
        </p:spPr>
      </p:pic>
      <p:pic>
        <p:nvPicPr>
          <p:cNvPr id="92" name="Picture 91"/>
          <p:cNvPicPr>
            <a:picLocks noChangeAspect="1"/>
          </p:cNvPicPr>
          <p:nvPr>
            <p:custDataLst>
              <p:tags r:id="rId19"/>
            </p:custDataLst>
          </p:nvPr>
        </p:nvPicPr>
        <p:blipFill>
          <a:blip r:embed="rId40" cstate="print">
            <a:extLst>
              <a:ext uri="{28A0092B-C50C-407E-A947-70E740481C1C}">
                <a14:useLocalDpi xmlns:a14="http://schemas.microsoft.com/office/drawing/2010/main" val="0"/>
              </a:ext>
            </a:extLst>
          </a:blip>
          <a:stretch>
            <a:fillRect/>
          </a:stretch>
        </p:blipFill>
        <p:spPr>
          <a:xfrm>
            <a:off x="5107772" y="5751538"/>
            <a:ext cx="290553" cy="124872"/>
          </a:xfrm>
          <a:prstGeom prst="rect">
            <a:avLst/>
          </a:prstGeom>
        </p:spPr>
      </p:pic>
      <p:pic>
        <p:nvPicPr>
          <p:cNvPr id="93" name="Picture 92"/>
          <p:cNvPicPr>
            <a:picLocks noChangeAspect="1"/>
          </p:cNvPicPr>
          <p:nvPr>
            <p:custDataLst>
              <p:tags r:id="rId20"/>
            </p:custDataLst>
          </p:nvPr>
        </p:nvPicPr>
        <p:blipFill>
          <a:blip r:embed="rId41" cstate="print">
            <a:extLst>
              <a:ext uri="{28A0092B-C50C-407E-A947-70E740481C1C}">
                <a14:useLocalDpi xmlns:a14="http://schemas.microsoft.com/office/drawing/2010/main" val="0"/>
              </a:ext>
            </a:extLst>
          </a:blip>
          <a:stretch>
            <a:fillRect/>
          </a:stretch>
        </p:blipFill>
        <p:spPr>
          <a:xfrm>
            <a:off x="6904483" y="5740032"/>
            <a:ext cx="319049" cy="135327"/>
          </a:xfrm>
          <a:prstGeom prst="rect">
            <a:avLst/>
          </a:prstGeom>
        </p:spPr>
      </p:pic>
      <p:cxnSp>
        <p:nvCxnSpPr>
          <p:cNvPr id="67" name="Straight Connector 66"/>
          <p:cNvCxnSpPr/>
          <p:nvPr/>
        </p:nvCxnSpPr>
        <p:spPr>
          <a:xfrm>
            <a:off x="6866051" y="5655755"/>
            <a:ext cx="0" cy="360040"/>
          </a:xfrm>
          <a:prstGeom prst="line">
            <a:avLst/>
          </a:prstGeom>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custDataLst>
              <p:tags r:id="rId21"/>
            </p:custDataLst>
          </p:nvPr>
        </p:nvPicPr>
        <p:blipFill>
          <a:blip r:embed="rId29" cstate="print">
            <a:extLst>
              <a:ext uri="{28A0092B-C50C-407E-A947-70E740481C1C}">
                <a14:useLocalDpi xmlns:a14="http://schemas.microsoft.com/office/drawing/2010/main" val="0"/>
              </a:ext>
            </a:extLst>
          </a:blip>
          <a:stretch>
            <a:fillRect/>
          </a:stretch>
        </p:blipFill>
        <p:spPr>
          <a:xfrm>
            <a:off x="5502492" y="5846784"/>
            <a:ext cx="169545" cy="28575"/>
          </a:xfrm>
          <a:prstGeom prst="rect">
            <a:avLst/>
          </a:prstGeom>
        </p:spPr>
      </p:pic>
      <p:cxnSp>
        <p:nvCxnSpPr>
          <p:cNvPr id="72" name="Curved Connector 71"/>
          <p:cNvCxnSpPr>
            <a:stCxn id="10" idx="3"/>
          </p:cNvCxnSpPr>
          <p:nvPr/>
        </p:nvCxnSpPr>
        <p:spPr>
          <a:xfrm>
            <a:off x="7236957" y="4423878"/>
            <a:ext cx="413499" cy="5976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27" idx="3"/>
          </p:cNvCxnSpPr>
          <p:nvPr/>
        </p:nvCxnSpPr>
        <p:spPr>
          <a:xfrm>
            <a:off x="7236957" y="4901166"/>
            <a:ext cx="413499" cy="1203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37" idx="3"/>
          </p:cNvCxnSpPr>
          <p:nvPr/>
        </p:nvCxnSpPr>
        <p:spPr>
          <a:xfrm flipV="1">
            <a:off x="7236957" y="5021499"/>
            <a:ext cx="413499" cy="3455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59" idx="3"/>
          </p:cNvCxnSpPr>
          <p:nvPr/>
        </p:nvCxnSpPr>
        <p:spPr>
          <a:xfrm flipV="1">
            <a:off x="7236957" y="5021498"/>
            <a:ext cx="413499" cy="81884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3387535" y="4239296"/>
            <a:ext cx="630301" cy="353943"/>
          </a:xfrm>
          <a:prstGeom prst="rect">
            <a:avLst/>
          </a:prstGeom>
          <a:noFill/>
          <a:ln>
            <a:solidFill>
              <a:schemeClr val="accent1"/>
            </a:solidFill>
          </a:ln>
        </p:spPr>
        <p:txBody>
          <a:bodyPr wrap="none" rtlCol="0">
            <a:spAutoFit/>
          </a:bodyPr>
          <a:lstStyle/>
          <a:p>
            <a:r>
              <a:rPr lang="it-IT" sz="1700" dirty="0" err="1"/>
              <a:t>BoW</a:t>
            </a:r>
            <a:endParaRPr lang="it-IT" sz="1700" dirty="0"/>
          </a:p>
        </p:txBody>
      </p:sp>
      <p:sp>
        <p:nvSpPr>
          <p:cNvPr id="83" name="TextBox 82"/>
          <p:cNvSpPr txBox="1"/>
          <p:nvPr/>
        </p:nvSpPr>
        <p:spPr>
          <a:xfrm>
            <a:off x="7650454" y="4727168"/>
            <a:ext cx="2427085" cy="615553"/>
          </a:xfrm>
          <a:prstGeom prst="rect">
            <a:avLst/>
          </a:prstGeom>
          <a:noFill/>
          <a:ln>
            <a:solidFill>
              <a:schemeClr val="accent1"/>
            </a:solidFill>
          </a:ln>
        </p:spPr>
        <p:txBody>
          <a:bodyPr wrap="square" rtlCol="0">
            <a:spAutoFit/>
          </a:bodyPr>
          <a:lstStyle/>
          <a:p>
            <a:pPr algn="ctr"/>
            <a:r>
              <a:rPr lang="it-IT" sz="1700" dirty="0" err="1"/>
              <a:t>Power-normalization</a:t>
            </a:r>
            <a:r>
              <a:rPr lang="it-IT" sz="1700" dirty="0"/>
              <a:t> and </a:t>
            </a:r>
            <a:r>
              <a:rPr lang="it-IT" sz="1700" dirty="0" err="1"/>
              <a:t>concatenation</a:t>
            </a:r>
            <a:endParaRPr lang="it-IT" sz="1700" dirty="0"/>
          </a:p>
        </p:txBody>
      </p:sp>
      <p:sp>
        <p:nvSpPr>
          <p:cNvPr id="96" name="TextBox 95"/>
          <p:cNvSpPr txBox="1"/>
          <p:nvPr/>
        </p:nvSpPr>
        <p:spPr>
          <a:xfrm>
            <a:off x="3395168" y="5655673"/>
            <a:ext cx="630301" cy="353943"/>
          </a:xfrm>
          <a:prstGeom prst="rect">
            <a:avLst/>
          </a:prstGeom>
          <a:noFill/>
          <a:ln>
            <a:solidFill>
              <a:schemeClr val="accent1"/>
            </a:solidFill>
          </a:ln>
        </p:spPr>
        <p:txBody>
          <a:bodyPr wrap="none" rtlCol="0">
            <a:spAutoFit/>
          </a:bodyPr>
          <a:lstStyle/>
          <a:p>
            <a:r>
              <a:rPr lang="it-IT" sz="1700" dirty="0" err="1"/>
              <a:t>BoW</a:t>
            </a:r>
            <a:endParaRPr lang="it-IT" sz="1700" dirty="0"/>
          </a:p>
        </p:txBody>
      </p:sp>
      <p:sp>
        <p:nvSpPr>
          <p:cNvPr id="97" name="TextBox 96"/>
          <p:cNvSpPr txBox="1"/>
          <p:nvPr/>
        </p:nvSpPr>
        <p:spPr>
          <a:xfrm>
            <a:off x="3393692" y="5182471"/>
            <a:ext cx="630301" cy="353943"/>
          </a:xfrm>
          <a:prstGeom prst="rect">
            <a:avLst/>
          </a:prstGeom>
          <a:noFill/>
          <a:ln>
            <a:solidFill>
              <a:schemeClr val="accent1"/>
            </a:solidFill>
          </a:ln>
        </p:spPr>
        <p:txBody>
          <a:bodyPr wrap="none" rtlCol="0">
            <a:spAutoFit/>
          </a:bodyPr>
          <a:lstStyle/>
          <a:p>
            <a:r>
              <a:rPr lang="it-IT" sz="1700" dirty="0" err="1"/>
              <a:t>BoW</a:t>
            </a:r>
            <a:endParaRPr lang="it-IT" sz="1700" dirty="0"/>
          </a:p>
        </p:txBody>
      </p:sp>
      <p:sp>
        <p:nvSpPr>
          <p:cNvPr id="98" name="TextBox 97"/>
          <p:cNvSpPr txBox="1"/>
          <p:nvPr/>
        </p:nvSpPr>
        <p:spPr>
          <a:xfrm>
            <a:off x="3392213" y="4717623"/>
            <a:ext cx="630301" cy="353943"/>
          </a:xfrm>
          <a:prstGeom prst="rect">
            <a:avLst/>
          </a:prstGeom>
          <a:noFill/>
          <a:ln>
            <a:solidFill>
              <a:schemeClr val="accent1"/>
            </a:solidFill>
          </a:ln>
        </p:spPr>
        <p:txBody>
          <a:bodyPr wrap="none" rtlCol="0">
            <a:spAutoFit/>
          </a:bodyPr>
          <a:lstStyle/>
          <a:p>
            <a:r>
              <a:rPr lang="it-IT" sz="1700" dirty="0" err="1"/>
              <a:t>BoW</a:t>
            </a:r>
            <a:endParaRPr lang="it-IT" sz="1700" dirty="0"/>
          </a:p>
        </p:txBody>
      </p:sp>
      <p:cxnSp>
        <p:nvCxnSpPr>
          <p:cNvPr id="101" name="Straight Arrow Connector 100"/>
          <p:cNvCxnSpPr>
            <a:stCxn id="82" idx="3"/>
            <a:endCxn id="10" idx="1"/>
          </p:cNvCxnSpPr>
          <p:nvPr/>
        </p:nvCxnSpPr>
        <p:spPr>
          <a:xfrm>
            <a:off x="4017836" y="4416268"/>
            <a:ext cx="338801" cy="7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8" idx="3"/>
            <a:endCxn id="27" idx="1"/>
          </p:cNvCxnSpPr>
          <p:nvPr/>
        </p:nvCxnSpPr>
        <p:spPr>
          <a:xfrm>
            <a:off x="4022514" y="4894595"/>
            <a:ext cx="334123" cy="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7" idx="3"/>
            <a:endCxn id="37" idx="1"/>
          </p:cNvCxnSpPr>
          <p:nvPr/>
        </p:nvCxnSpPr>
        <p:spPr>
          <a:xfrm>
            <a:off x="4023992" y="5359443"/>
            <a:ext cx="332644" cy="7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6" idx="3"/>
            <a:endCxn id="59" idx="1"/>
          </p:cNvCxnSpPr>
          <p:nvPr/>
        </p:nvCxnSpPr>
        <p:spPr>
          <a:xfrm>
            <a:off x="4025468" y="5832644"/>
            <a:ext cx="331168"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2178498" y="4299095"/>
            <a:ext cx="1101584" cy="246221"/>
          </a:xfrm>
          <a:prstGeom prst="rect">
            <a:avLst/>
          </a:prstGeom>
          <a:noFill/>
          <a:ln>
            <a:solidFill>
              <a:schemeClr val="accent1"/>
            </a:solidFill>
          </a:ln>
        </p:spPr>
        <p:txBody>
          <a:bodyPr wrap="none" rtlCol="0">
            <a:spAutoFit/>
          </a:bodyPr>
          <a:lstStyle/>
          <a:p>
            <a:r>
              <a:rPr lang="it-IT" sz="1000" dirty="0"/>
              <a:t>TD </a:t>
            </a:r>
            <a:r>
              <a:rPr lang="it-IT" sz="1000" dirty="0" err="1"/>
              <a:t>descriptors</a:t>
            </a:r>
            <a:endParaRPr lang="it-IT" sz="1000" dirty="0"/>
          </a:p>
        </p:txBody>
      </p:sp>
      <p:sp>
        <p:nvSpPr>
          <p:cNvPr id="119" name="TextBox 118"/>
          <p:cNvSpPr txBox="1"/>
          <p:nvPr/>
        </p:nvSpPr>
        <p:spPr>
          <a:xfrm>
            <a:off x="2121558" y="4781958"/>
            <a:ext cx="1210588" cy="246221"/>
          </a:xfrm>
          <a:prstGeom prst="rect">
            <a:avLst/>
          </a:prstGeom>
          <a:noFill/>
          <a:ln>
            <a:solidFill>
              <a:schemeClr val="accent1"/>
            </a:solidFill>
          </a:ln>
        </p:spPr>
        <p:txBody>
          <a:bodyPr wrap="none" rtlCol="0">
            <a:spAutoFit/>
          </a:bodyPr>
          <a:lstStyle/>
          <a:p>
            <a:r>
              <a:rPr lang="it-IT" sz="1000" dirty="0"/>
              <a:t>HOG </a:t>
            </a:r>
            <a:r>
              <a:rPr lang="it-IT" sz="1000" dirty="0" err="1"/>
              <a:t>descriptors</a:t>
            </a:r>
            <a:endParaRPr lang="it-IT" sz="1000" dirty="0"/>
          </a:p>
        </p:txBody>
      </p:sp>
      <p:sp>
        <p:nvSpPr>
          <p:cNvPr id="120" name="TextBox 119"/>
          <p:cNvSpPr txBox="1"/>
          <p:nvPr/>
        </p:nvSpPr>
        <p:spPr>
          <a:xfrm>
            <a:off x="2120557" y="5250388"/>
            <a:ext cx="1186543" cy="246221"/>
          </a:xfrm>
          <a:prstGeom prst="rect">
            <a:avLst/>
          </a:prstGeom>
          <a:noFill/>
          <a:ln>
            <a:solidFill>
              <a:schemeClr val="accent1"/>
            </a:solidFill>
          </a:ln>
        </p:spPr>
        <p:txBody>
          <a:bodyPr wrap="none" rtlCol="0">
            <a:spAutoFit/>
          </a:bodyPr>
          <a:lstStyle/>
          <a:p>
            <a:r>
              <a:rPr lang="it-IT" sz="1000" dirty="0"/>
              <a:t>HOF </a:t>
            </a:r>
            <a:r>
              <a:rPr lang="it-IT" sz="1000" dirty="0" err="1"/>
              <a:t>descriptors</a:t>
            </a:r>
            <a:endParaRPr lang="it-IT" sz="1000" dirty="0"/>
          </a:p>
        </p:txBody>
      </p:sp>
      <p:sp>
        <p:nvSpPr>
          <p:cNvPr id="121" name="TextBox 120"/>
          <p:cNvSpPr txBox="1"/>
          <p:nvPr/>
        </p:nvSpPr>
        <p:spPr>
          <a:xfrm>
            <a:off x="2120920" y="5718818"/>
            <a:ext cx="1202573" cy="246221"/>
          </a:xfrm>
          <a:prstGeom prst="rect">
            <a:avLst/>
          </a:prstGeom>
          <a:noFill/>
          <a:ln>
            <a:solidFill>
              <a:schemeClr val="accent1"/>
            </a:solidFill>
          </a:ln>
        </p:spPr>
        <p:txBody>
          <a:bodyPr wrap="none" rtlCol="0">
            <a:spAutoFit/>
          </a:bodyPr>
          <a:lstStyle/>
          <a:p>
            <a:r>
              <a:rPr lang="it-IT" sz="1000" dirty="0"/>
              <a:t>MBH </a:t>
            </a:r>
            <a:r>
              <a:rPr lang="it-IT" sz="1000" dirty="0" err="1"/>
              <a:t>descriptors</a:t>
            </a:r>
            <a:endParaRPr lang="it-IT" sz="1000" dirty="0"/>
          </a:p>
        </p:txBody>
      </p:sp>
      <p:cxnSp>
        <p:nvCxnSpPr>
          <p:cNvPr id="123" name="Straight Arrow Connector 122"/>
          <p:cNvCxnSpPr>
            <a:stCxn id="117" idx="3"/>
            <a:endCxn id="82" idx="1"/>
          </p:cNvCxnSpPr>
          <p:nvPr/>
        </p:nvCxnSpPr>
        <p:spPr>
          <a:xfrm flipV="1">
            <a:off x="3280082" y="4416267"/>
            <a:ext cx="107452" cy="5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9" idx="3"/>
            <a:endCxn id="98" idx="1"/>
          </p:cNvCxnSpPr>
          <p:nvPr/>
        </p:nvCxnSpPr>
        <p:spPr>
          <a:xfrm flipV="1">
            <a:off x="3332146" y="4894594"/>
            <a:ext cx="60066" cy="10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20" idx="3"/>
            <a:endCxn id="97" idx="1"/>
          </p:cNvCxnSpPr>
          <p:nvPr/>
        </p:nvCxnSpPr>
        <p:spPr>
          <a:xfrm flipV="1">
            <a:off x="3307099" y="5359442"/>
            <a:ext cx="86592" cy="1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1" idx="3"/>
            <a:endCxn id="96" idx="1"/>
          </p:cNvCxnSpPr>
          <p:nvPr/>
        </p:nvCxnSpPr>
        <p:spPr>
          <a:xfrm flipV="1">
            <a:off x="3323493" y="5832644"/>
            <a:ext cx="71675" cy="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8190376" y="5698387"/>
            <a:ext cx="1347239" cy="353943"/>
          </a:xfrm>
          <a:prstGeom prst="rect">
            <a:avLst/>
          </a:prstGeom>
          <a:noFill/>
          <a:ln>
            <a:solidFill>
              <a:schemeClr val="accent1"/>
            </a:solidFill>
          </a:ln>
        </p:spPr>
        <p:txBody>
          <a:bodyPr wrap="square" rtlCol="0">
            <a:spAutoFit/>
          </a:bodyPr>
          <a:lstStyle/>
          <a:p>
            <a:pPr algn="ctr"/>
            <a:r>
              <a:rPr lang="it-IT" sz="1700" dirty="0" err="1" smtClean="0"/>
              <a:t>Classifier</a:t>
            </a:r>
            <a:endParaRPr lang="it-IT" sz="1700" dirty="0"/>
          </a:p>
        </p:txBody>
      </p:sp>
      <p:cxnSp>
        <p:nvCxnSpPr>
          <p:cNvPr id="136" name="Straight Arrow Connector 135"/>
          <p:cNvCxnSpPr>
            <a:stCxn id="83" idx="2"/>
            <a:endCxn id="134" idx="0"/>
          </p:cNvCxnSpPr>
          <p:nvPr/>
        </p:nvCxnSpPr>
        <p:spPr>
          <a:xfrm flipH="1">
            <a:off x="8863996" y="5342721"/>
            <a:ext cx="1" cy="35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8932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EXPERIMENTAL EVALUATION</a:t>
            </a:r>
            <a:endParaRPr lang="it-IT" dirty="0"/>
          </a:p>
        </p:txBody>
      </p:sp>
      <p:sp>
        <p:nvSpPr>
          <p:cNvPr id="3" name="Content Placeholder 2"/>
          <p:cNvSpPr>
            <a:spLocks noGrp="1"/>
          </p:cNvSpPr>
          <p:nvPr>
            <p:ph idx="1"/>
          </p:nvPr>
        </p:nvSpPr>
        <p:spPr>
          <a:xfrm>
            <a:off x="1024129" y="2286000"/>
            <a:ext cx="5109386" cy="4023360"/>
          </a:xfrm>
        </p:spPr>
        <p:txBody>
          <a:bodyPr/>
          <a:lstStyle/>
          <a:p>
            <a:pPr>
              <a:buFont typeface="Wingdings" panose="05000000000000000000" pitchFamily="2" charset="2"/>
              <a:buChar char="§"/>
            </a:pPr>
            <a:r>
              <a:rPr lang="it-IT" dirty="0" smtClean="0">
                <a:latin typeface="Arial" panose="020B0604020202020204" pitchFamily="34" charset="0"/>
                <a:cs typeface="Arial" panose="020B0604020202020204" pitchFamily="34" charset="0"/>
              </a:rPr>
              <a:t>Cambridge </a:t>
            </a:r>
            <a:r>
              <a:rPr lang="it-IT" dirty="0" err="1" smtClean="0">
                <a:latin typeface="Arial" panose="020B0604020202020204" pitchFamily="34" charset="0"/>
                <a:cs typeface="Arial" panose="020B0604020202020204" pitchFamily="34" charset="0"/>
              </a:rPr>
              <a:t>Gesture</a:t>
            </a:r>
            <a:r>
              <a:rPr lang="it-IT" dirty="0" smtClean="0">
                <a:latin typeface="Arial" panose="020B0604020202020204" pitchFamily="34" charset="0"/>
                <a:cs typeface="Arial" panose="020B0604020202020204" pitchFamily="34" charset="0"/>
              </a:rPr>
              <a:t> DB</a:t>
            </a:r>
            <a:br>
              <a:rPr lang="it-IT" dirty="0" smtClean="0">
                <a:latin typeface="Arial" panose="020B0604020202020204" pitchFamily="34" charset="0"/>
                <a:cs typeface="Arial" panose="020B0604020202020204" pitchFamily="34" charset="0"/>
              </a:rPr>
            </a:br>
            <a:r>
              <a:rPr lang="it-IT" dirty="0" smtClean="0">
                <a:latin typeface="Arial" panose="020B0604020202020204" pitchFamily="34" charset="0"/>
                <a:cs typeface="Arial" panose="020B0604020202020204" pitchFamily="34" charset="0"/>
              </a:rPr>
              <a:t/>
            </a:r>
            <a:br>
              <a:rPr lang="it-IT" dirty="0" smtClean="0">
                <a:latin typeface="Arial" panose="020B0604020202020204" pitchFamily="34" charset="0"/>
                <a:cs typeface="Arial" panose="020B0604020202020204" pitchFamily="34" charset="0"/>
              </a:rPr>
            </a:br>
            <a:r>
              <a:rPr lang="it-IT" dirty="0" smtClean="0">
                <a:latin typeface="Arial" panose="020B0604020202020204" pitchFamily="34" charset="0"/>
                <a:cs typeface="Arial" panose="020B0604020202020204" pitchFamily="34" charset="0"/>
              </a:rPr>
              <a:t/>
            </a:r>
            <a:br>
              <a:rPr lang="it-IT" dirty="0" smtClean="0">
                <a:latin typeface="Arial" panose="020B0604020202020204" pitchFamily="34" charset="0"/>
                <a:cs typeface="Arial" panose="020B0604020202020204" pitchFamily="34" charset="0"/>
              </a:rPr>
            </a:br>
            <a:r>
              <a:rPr lang="it-IT" dirty="0" smtClean="0">
                <a:latin typeface="Arial" panose="020B0604020202020204" pitchFamily="34" charset="0"/>
                <a:cs typeface="Arial" panose="020B0604020202020204" pitchFamily="34" charset="0"/>
              </a:rPr>
              <a:t/>
            </a:r>
            <a:br>
              <a:rPr lang="it-IT" dirty="0" smtClean="0">
                <a:latin typeface="Arial" panose="020B0604020202020204" pitchFamily="34" charset="0"/>
                <a:cs typeface="Arial" panose="020B0604020202020204" pitchFamily="34" charset="0"/>
              </a:rPr>
            </a:br>
            <a:endParaRPr lang="it-IT"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smtClean="0">
                <a:latin typeface="Arial" panose="020B0604020202020204" pitchFamily="34" charset="0"/>
                <a:cs typeface="Arial" panose="020B0604020202020204" pitchFamily="34" charset="0"/>
              </a:rPr>
              <a:t>Interactive </a:t>
            </a:r>
            <a:r>
              <a:rPr lang="en-US" dirty="0">
                <a:latin typeface="Arial" panose="020B0604020202020204" pitchFamily="34" charset="0"/>
                <a:cs typeface="Arial" panose="020B0604020202020204" pitchFamily="34" charset="0"/>
              </a:rPr>
              <a:t>Museum </a:t>
            </a:r>
            <a:r>
              <a:rPr lang="en-US" dirty="0" smtClean="0">
                <a:latin typeface="Arial" panose="020B0604020202020204" pitchFamily="34" charset="0"/>
                <a:cs typeface="Arial" panose="020B0604020202020204" pitchFamily="34" charset="0"/>
              </a:rPr>
              <a:t>Dataset</a:t>
            </a:r>
          </a:p>
          <a:p>
            <a:pPr lvl="1">
              <a:buFont typeface="Wingdings" panose="05000000000000000000" pitchFamily="2" charset="2"/>
              <a:buChar char="§"/>
            </a:pPr>
            <a:r>
              <a:rPr lang="en-US" dirty="0" smtClean="0">
                <a:latin typeface="Arial" panose="020B0604020202020204" pitchFamily="34" charset="0"/>
                <a:cs typeface="Arial" panose="020B0604020202020204" pitchFamily="34" charset="0"/>
              </a:rPr>
              <a:t>using </a:t>
            </a:r>
            <a:r>
              <a:rPr lang="en-US" dirty="0">
                <a:latin typeface="Arial" panose="020B0604020202020204" pitchFamily="34" charset="0"/>
                <a:cs typeface="Arial" panose="020B0604020202020204" pitchFamily="34" charset="0"/>
              </a:rPr>
              <a:t>only </a:t>
            </a:r>
            <a:r>
              <a:rPr lang="en-US" dirty="0" smtClean="0">
                <a:latin typeface="Arial" panose="020B0604020202020204" pitchFamily="34" charset="0"/>
                <a:cs typeface="Arial" panose="020B0604020202020204" pitchFamily="34" charset="0"/>
              </a:rPr>
              <a:t>two </a:t>
            </a:r>
            <a:r>
              <a:rPr lang="en-US" dirty="0">
                <a:latin typeface="Arial" panose="020B0604020202020204" pitchFamily="34" charset="0"/>
                <a:cs typeface="Arial" panose="020B0604020202020204" pitchFamily="34" charset="0"/>
              </a:rPr>
              <a:t>samples per class for </a:t>
            </a:r>
            <a:r>
              <a:rPr lang="en-US" dirty="0" smtClean="0">
                <a:latin typeface="Arial" panose="020B0604020202020204" pitchFamily="34" charset="0"/>
                <a:cs typeface="Arial" panose="020B0604020202020204" pitchFamily="34" charset="0"/>
              </a:rPr>
              <a:t>training </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419884" y="1761868"/>
            <a:ext cx="4324316" cy="1313982"/>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44862" y="3388040"/>
            <a:ext cx="3499338" cy="1682871"/>
          </a:xfrm>
          <a:prstGeom prst="rect">
            <a:avLst/>
          </a:prstGeom>
        </p:spPr>
      </p:pic>
      <p:sp>
        <p:nvSpPr>
          <p:cNvPr id="6" name="Rectangle 5"/>
          <p:cNvSpPr/>
          <p:nvPr/>
        </p:nvSpPr>
        <p:spPr>
          <a:xfrm>
            <a:off x="1024128" y="5473005"/>
            <a:ext cx="9720072" cy="1200329"/>
          </a:xfrm>
          <a:prstGeom prst="rect">
            <a:avLst/>
          </a:prstGeom>
        </p:spPr>
        <p:txBody>
          <a:bodyPr wrap="square">
            <a:spAutoFit/>
          </a:bodyPr>
          <a:lstStyle/>
          <a:p>
            <a:r>
              <a:rPr lang="it-IT" sz="1200" dirty="0">
                <a:latin typeface="Arial" panose="020B0604020202020204" pitchFamily="34" charset="0"/>
                <a:cs typeface="Arial" panose="020B0604020202020204" pitchFamily="34" charset="0"/>
              </a:rPr>
              <a:t>[2] T.-K. </a:t>
            </a:r>
            <a:r>
              <a:rPr lang="it-IT" sz="1200" dirty="0" err="1">
                <a:latin typeface="Arial" panose="020B0604020202020204" pitchFamily="34" charset="0"/>
                <a:cs typeface="Arial" panose="020B0604020202020204" pitchFamily="34" charset="0"/>
              </a:rPr>
              <a:t>Kim</a:t>
            </a:r>
            <a:r>
              <a:rPr lang="it-IT" sz="1200" dirty="0">
                <a:latin typeface="Arial" panose="020B0604020202020204" pitchFamily="34" charset="0"/>
                <a:cs typeface="Arial" panose="020B0604020202020204" pitchFamily="34" charset="0"/>
              </a:rPr>
              <a:t> and R. Cipolla. </a:t>
            </a:r>
            <a:r>
              <a:rPr lang="it-IT" sz="1200" dirty="0" err="1">
                <a:latin typeface="Arial" panose="020B0604020202020204" pitchFamily="34" charset="0"/>
                <a:cs typeface="Arial" panose="020B0604020202020204" pitchFamily="34" charset="0"/>
              </a:rPr>
              <a:t>Canonical</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correlation</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analysis</a:t>
            </a:r>
            <a:r>
              <a:rPr lang="it-IT" sz="1200" dirty="0">
                <a:latin typeface="Arial" panose="020B0604020202020204" pitchFamily="34" charset="0"/>
                <a:cs typeface="Arial" panose="020B0604020202020204" pitchFamily="34" charset="0"/>
              </a:rPr>
              <a:t> of video volume </a:t>
            </a:r>
            <a:r>
              <a:rPr lang="it-IT" sz="1200" dirty="0" err="1">
                <a:latin typeface="Arial" panose="020B0604020202020204" pitchFamily="34" charset="0"/>
                <a:cs typeface="Arial" panose="020B0604020202020204" pitchFamily="34" charset="0"/>
              </a:rPr>
              <a:t>tensors</a:t>
            </a:r>
            <a:r>
              <a:rPr lang="it-IT" sz="1200" dirty="0">
                <a:latin typeface="Arial" panose="020B0604020202020204" pitchFamily="34" charset="0"/>
                <a:cs typeface="Arial" panose="020B0604020202020204" pitchFamily="34" charset="0"/>
              </a:rPr>
              <a:t> for </a:t>
            </a:r>
            <a:r>
              <a:rPr lang="it-IT" sz="1200" dirty="0" err="1">
                <a:latin typeface="Arial" panose="020B0604020202020204" pitchFamily="34" charset="0"/>
                <a:cs typeface="Arial" panose="020B0604020202020204" pitchFamily="34" charset="0"/>
              </a:rPr>
              <a:t>action</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categorization</a:t>
            </a:r>
            <a:r>
              <a:rPr lang="it-IT" sz="1200" dirty="0">
                <a:latin typeface="Arial" panose="020B0604020202020204" pitchFamily="34" charset="0"/>
                <a:cs typeface="Arial" panose="020B0604020202020204" pitchFamily="34" charset="0"/>
              </a:rPr>
              <a:t> and </a:t>
            </a:r>
            <a:r>
              <a:rPr lang="it-IT" sz="1200" dirty="0" err="1">
                <a:latin typeface="Arial" panose="020B0604020202020204" pitchFamily="34" charset="0"/>
                <a:cs typeface="Arial" panose="020B0604020202020204" pitchFamily="34" charset="0"/>
              </a:rPr>
              <a:t>detection</a:t>
            </a:r>
            <a:r>
              <a:rPr lang="it-IT" sz="1200" dirty="0">
                <a:latin typeface="Arial" panose="020B0604020202020204" pitchFamily="34" charset="0"/>
                <a:cs typeface="Arial" panose="020B0604020202020204" pitchFamily="34" charset="0"/>
              </a:rPr>
              <a:t>. Trans. PAMI, 2009</a:t>
            </a:r>
            <a:br>
              <a:rPr lang="it-IT" sz="1200" dirty="0">
                <a:latin typeface="Arial" panose="020B0604020202020204" pitchFamily="34" charset="0"/>
                <a:cs typeface="Arial" panose="020B0604020202020204" pitchFamily="34" charset="0"/>
              </a:rPr>
            </a:br>
            <a:r>
              <a:rPr lang="it-IT" sz="1200" dirty="0">
                <a:latin typeface="Arial" panose="020B0604020202020204" pitchFamily="34" charset="0"/>
                <a:cs typeface="Arial" panose="020B0604020202020204" pitchFamily="34" charset="0"/>
              </a:rPr>
              <a:t>[3] Y. M. Lui, J. R. </a:t>
            </a:r>
            <a:r>
              <a:rPr lang="it-IT" sz="1200" dirty="0" err="1">
                <a:latin typeface="Arial" panose="020B0604020202020204" pitchFamily="34" charset="0"/>
                <a:cs typeface="Arial" panose="020B0604020202020204" pitchFamily="34" charset="0"/>
              </a:rPr>
              <a:t>Beveridge</a:t>
            </a:r>
            <a:r>
              <a:rPr lang="it-IT" sz="1200" dirty="0">
                <a:latin typeface="Arial" panose="020B0604020202020204" pitchFamily="34" charset="0"/>
                <a:cs typeface="Arial" panose="020B0604020202020204" pitchFamily="34" charset="0"/>
              </a:rPr>
              <a:t>, and M. Kirby. Action </a:t>
            </a:r>
            <a:r>
              <a:rPr lang="it-IT" sz="1200" dirty="0" err="1">
                <a:latin typeface="Arial" panose="020B0604020202020204" pitchFamily="34" charset="0"/>
                <a:cs typeface="Arial" panose="020B0604020202020204" pitchFamily="34" charset="0"/>
              </a:rPr>
              <a:t>classification</a:t>
            </a:r>
            <a:r>
              <a:rPr lang="it-IT" sz="1200" dirty="0">
                <a:latin typeface="Arial" panose="020B0604020202020204" pitchFamily="34" charset="0"/>
                <a:cs typeface="Arial" panose="020B0604020202020204" pitchFamily="34" charset="0"/>
              </a:rPr>
              <a:t> on </a:t>
            </a:r>
            <a:r>
              <a:rPr lang="it-IT" sz="1200" dirty="0" err="1">
                <a:latin typeface="Arial" panose="020B0604020202020204" pitchFamily="34" charset="0"/>
                <a:cs typeface="Arial" panose="020B0604020202020204" pitchFamily="34" charset="0"/>
              </a:rPr>
              <a:t>product</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manifolds</a:t>
            </a:r>
            <a:r>
              <a:rPr lang="it-IT" sz="1200" dirty="0">
                <a:latin typeface="Arial" panose="020B0604020202020204" pitchFamily="34" charset="0"/>
                <a:cs typeface="Arial" panose="020B0604020202020204" pitchFamily="34" charset="0"/>
              </a:rPr>
              <a:t>. In </a:t>
            </a:r>
            <a:r>
              <a:rPr lang="it-IT" sz="1200" dirty="0" err="1">
                <a:latin typeface="Arial" panose="020B0604020202020204" pitchFamily="34" charset="0"/>
                <a:cs typeface="Arial" panose="020B0604020202020204" pitchFamily="34" charset="0"/>
              </a:rPr>
              <a:t>Proc</a:t>
            </a:r>
            <a:r>
              <a:rPr lang="it-IT" sz="1200" dirty="0">
                <a:latin typeface="Arial" panose="020B0604020202020204" pitchFamily="34" charset="0"/>
                <a:cs typeface="Arial" panose="020B0604020202020204" pitchFamily="34" charset="0"/>
              </a:rPr>
              <a:t>. of CVPR, 2010</a:t>
            </a:r>
            <a:br>
              <a:rPr lang="it-IT" sz="1200" dirty="0">
                <a:latin typeface="Arial" panose="020B0604020202020204" pitchFamily="34" charset="0"/>
                <a:cs typeface="Arial" panose="020B0604020202020204" pitchFamily="34" charset="0"/>
              </a:rPr>
            </a:br>
            <a:r>
              <a:rPr lang="it-IT" sz="1200" dirty="0">
                <a:latin typeface="Arial" panose="020B0604020202020204" pitchFamily="34" charset="0"/>
                <a:cs typeface="Arial" panose="020B0604020202020204" pitchFamily="34" charset="0"/>
              </a:rPr>
              <a:t>[4] Y. M. Lui and J. R. </a:t>
            </a:r>
            <a:r>
              <a:rPr lang="it-IT" sz="1200" dirty="0" err="1">
                <a:latin typeface="Arial" panose="020B0604020202020204" pitchFamily="34" charset="0"/>
                <a:cs typeface="Arial" panose="020B0604020202020204" pitchFamily="34" charset="0"/>
              </a:rPr>
              <a:t>Beveridge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Tangent</a:t>
            </a:r>
            <a:r>
              <a:rPr lang="it-IT" sz="1200" dirty="0">
                <a:latin typeface="Arial" panose="020B0604020202020204" pitchFamily="34" charset="0"/>
                <a:cs typeface="Arial" panose="020B0604020202020204" pitchFamily="34" charset="0"/>
              </a:rPr>
              <a:t> bundle for human </a:t>
            </a:r>
            <a:r>
              <a:rPr lang="it-IT" sz="1200" dirty="0" err="1">
                <a:latin typeface="Arial" panose="020B0604020202020204" pitchFamily="34" charset="0"/>
                <a:cs typeface="Arial" panose="020B0604020202020204" pitchFamily="34" charset="0"/>
              </a:rPr>
              <a:t>action</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recognition</a:t>
            </a:r>
            <a:r>
              <a:rPr lang="it-IT" sz="1200" dirty="0">
                <a:latin typeface="Arial" panose="020B0604020202020204" pitchFamily="34" charset="0"/>
                <a:cs typeface="Arial" panose="020B0604020202020204" pitchFamily="34" charset="0"/>
              </a:rPr>
              <a:t>. In </a:t>
            </a:r>
            <a:r>
              <a:rPr lang="it-IT" sz="1200" dirty="0" err="1">
                <a:latin typeface="Arial" panose="020B0604020202020204" pitchFamily="34" charset="0"/>
                <a:cs typeface="Arial" panose="020B0604020202020204" pitchFamily="34" charset="0"/>
              </a:rPr>
              <a:t>In</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proc</a:t>
            </a:r>
            <a:r>
              <a:rPr lang="it-IT" sz="1200" dirty="0">
                <a:latin typeface="Arial" panose="020B0604020202020204" pitchFamily="34" charset="0"/>
                <a:cs typeface="Arial" panose="020B0604020202020204" pitchFamily="34" charset="0"/>
              </a:rPr>
              <a:t>. of </a:t>
            </a:r>
            <a:r>
              <a:rPr lang="it-IT" sz="1200" dirty="0" err="1">
                <a:latin typeface="Arial" panose="020B0604020202020204" pitchFamily="34" charset="0"/>
                <a:cs typeface="Arial" panose="020B0604020202020204" pitchFamily="34" charset="0"/>
              </a:rPr>
              <a:t>Automatic</a:t>
            </a:r>
            <a:r>
              <a:rPr lang="it-IT" sz="1200" dirty="0">
                <a:latin typeface="Arial" panose="020B0604020202020204" pitchFamily="34" charset="0"/>
                <a:cs typeface="Arial" panose="020B0604020202020204" pitchFamily="34" charset="0"/>
              </a:rPr>
              <a:t> Face &amp; </a:t>
            </a:r>
            <a:r>
              <a:rPr lang="it-IT" sz="1200" dirty="0" err="1">
                <a:latin typeface="Arial" panose="020B0604020202020204" pitchFamily="34" charset="0"/>
                <a:cs typeface="Arial" panose="020B0604020202020204" pitchFamily="34" charset="0"/>
              </a:rPr>
              <a:t>Gesture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Recognition</a:t>
            </a:r>
            <a:r>
              <a:rPr lang="it-IT" sz="1200" dirty="0">
                <a:latin typeface="Arial" panose="020B0604020202020204" pitchFamily="34" charset="0"/>
                <a:cs typeface="Arial" panose="020B0604020202020204" pitchFamily="34" charset="0"/>
              </a:rPr>
              <a:t> and Workshops, 2011</a:t>
            </a:r>
            <a:br>
              <a:rPr lang="it-IT" sz="1200" dirty="0">
                <a:latin typeface="Arial" panose="020B0604020202020204" pitchFamily="34" charset="0"/>
                <a:cs typeface="Arial" panose="020B0604020202020204" pitchFamily="34" charset="0"/>
              </a:rPr>
            </a:br>
            <a:r>
              <a:rPr lang="it-IT" sz="1200" dirty="0">
                <a:latin typeface="Arial" panose="020B0604020202020204" pitchFamily="34" charset="0"/>
                <a:cs typeface="Arial" panose="020B0604020202020204" pitchFamily="34" charset="0"/>
              </a:rPr>
              <a:t>[5] A. </a:t>
            </a:r>
            <a:r>
              <a:rPr lang="it-IT" sz="1200" dirty="0" err="1">
                <a:latin typeface="Arial" panose="020B0604020202020204" pitchFamily="34" charset="0"/>
                <a:cs typeface="Arial" panose="020B0604020202020204" pitchFamily="34" charset="0"/>
              </a:rPr>
              <a:t>Sanin</a:t>
            </a:r>
            <a:r>
              <a:rPr lang="it-IT" sz="1200" dirty="0">
                <a:latin typeface="Arial" panose="020B0604020202020204" pitchFamily="34" charset="0"/>
                <a:cs typeface="Arial" panose="020B0604020202020204" pitchFamily="34" charset="0"/>
              </a:rPr>
              <a:t>, C. Sanderson, M. T. </a:t>
            </a:r>
            <a:r>
              <a:rPr lang="it-IT" sz="1200" dirty="0" err="1">
                <a:latin typeface="Arial" panose="020B0604020202020204" pitchFamily="34" charset="0"/>
                <a:cs typeface="Arial" panose="020B0604020202020204" pitchFamily="34" charset="0"/>
              </a:rPr>
              <a:t>Harandi</a:t>
            </a:r>
            <a:r>
              <a:rPr lang="it-IT" sz="1200" dirty="0">
                <a:latin typeface="Arial" panose="020B0604020202020204" pitchFamily="34" charset="0"/>
                <a:cs typeface="Arial" panose="020B0604020202020204" pitchFamily="34" charset="0"/>
              </a:rPr>
              <a:t>, and B. C. </a:t>
            </a:r>
            <a:r>
              <a:rPr lang="it-IT" sz="1200" dirty="0" err="1">
                <a:latin typeface="Arial" panose="020B0604020202020204" pitchFamily="34" charset="0"/>
                <a:cs typeface="Arial" panose="020B0604020202020204" pitchFamily="34" charset="0"/>
              </a:rPr>
              <a:t>Lovell</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Spatio-temporal</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covariance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descriptors</a:t>
            </a:r>
            <a:r>
              <a:rPr lang="it-IT" sz="1200" dirty="0">
                <a:latin typeface="Arial" panose="020B0604020202020204" pitchFamily="34" charset="0"/>
                <a:cs typeface="Arial" panose="020B0604020202020204" pitchFamily="34" charset="0"/>
              </a:rPr>
              <a:t> for </a:t>
            </a:r>
            <a:r>
              <a:rPr lang="it-IT" sz="1200" dirty="0" err="1">
                <a:latin typeface="Arial" panose="020B0604020202020204" pitchFamily="34" charset="0"/>
                <a:cs typeface="Arial" panose="020B0604020202020204" pitchFamily="34" charset="0"/>
              </a:rPr>
              <a:t>action</a:t>
            </a:r>
            <a:r>
              <a:rPr lang="it-IT" sz="1200" dirty="0">
                <a:latin typeface="Arial" panose="020B0604020202020204" pitchFamily="34" charset="0"/>
                <a:cs typeface="Arial" panose="020B0604020202020204" pitchFamily="34" charset="0"/>
              </a:rPr>
              <a:t> and </a:t>
            </a:r>
            <a:r>
              <a:rPr lang="it-IT" sz="1200" dirty="0" err="1">
                <a:latin typeface="Arial" panose="020B0604020202020204" pitchFamily="34" charset="0"/>
                <a:cs typeface="Arial" panose="020B0604020202020204" pitchFamily="34" charset="0"/>
              </a:rPr>
              <a:t>gesture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recognition</a:t>
            </a:r>
            <a:r>
              <a:rPr lang="it-IT" sz="1200" dirty="0">
                <a:latin typeface="Arial" panose="020B0604020202020204" pitchFamily="34" charset="0"/>
                <a:cs typeface="Arial" panose="020B0604020202020204" pitchFamily="34" charset="0"/>
              </a:rPr>
              <a:t>. In </a:t>
            </a:r>
            <a:r>
              <a:rPr lang="it-IT" sz="1200" dirty="0" err="1">
                <a:latin typeface="Arial" panose="020B0604020202020204" pitchFamily="34" charset="0"/>
                <a:cs typeface="Arial" panose="020B0604020202020204" pitchFamily="34" charset="0"/>
              </a:rPr>
              <a:t>Proc</a:t>
            </a:r>
            <a:r>
              <a:rPr lang="it-IT" sz="1200" dirty="0">
                <a:latin typeface="Arial" panose="020B0604020202020204" pitchFamily="34" charset="0"/>
                <a:cs typeface="Arial" panose="020B0604020202020204" pitchFamily="34" charset="0"/>
              </a:rPr>
              <a:t>. of Workshop on Applications of Computer Vision, 2013.</a:t>
            </a:r>
          </a:p>
        </p:txBody>
      </p:sp>
      <p:sp>
        <p:nvSpPr>
          <p:cNvPr id="7" name="Slide Number Placeholder 6"/>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3026449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A SEQUENTIAL VERSION</a:t>
            </a:r>
            <a:endParaRPr lang="it-IT" dirty="0"/>
          </a:p>
        </p:txBody>
      </p:sp>
      <p:pic>
        <p:nvPicPr>
          <p:cNvPr id="3" name="Content Placeholder 2"/>
          <p:cNvPicPr>
            <a:picLocks noGrp="1" noChangeAspect="1"/>
          </p:cNvPicPr>
          <p:nvPr>
            <p:ph idx="1"/>
            <p:custDataLst>
              <p:tags r:id="rId1"/>
            </p:custDataLst>
          </p:nvPr>
        </p:nvPicPr>
        <p:blipFill rotWithShape="1">
          <a:blip r:embed="rId3">
            <a:extLst>
              <a:ext uri="{28A0092B-C50C-407E-A947-70E740481C1C}">
                <a14:useLocalDpi xmlns:a14="http://schemas.microsoft.com/office/drawing/2010/main" val="0"/>
              </a:ext>
            </a:extLst>
          </a:blip>
          <a:srcRect r="32728"/>
          <a:stretch/>
        </p:blipFill>
        <p:spPr>
          <a:xfrm>
            <a:off x="7067006" y="1941142"/>
            <a:ext cx="3880833" cy="1232270"/>
          </a:xfrm>
        </p:spPr>
      </p:pic>
      <p:sp>
        <p:nvSpPr>
          <p:cNvPr id="6" name="Slide Number Placeholder 5"/>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2567574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IMPLEMENTATION</a:t>
            </a:r>
            <a:endParaRPr lang="it-IT"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3266" y="2084832"/>
            <a:ext cx="4094153" cy="1673553"/>
          </a:xfrm>
        </p:spPr>
      </p:pic>
      <p:sp>
        <p:nvSpPr>
          <p:cNvPr id="5" name="Content Placeholder 2"/>
          <p:cNvSpPr txBox="1">
            <a:spLocks/>
          </p:cNvSpPr>
          <p:nvPr/>
        </p:nvSpPr>
        <p:spPr>
          <a:xfrm>
            <a:off x="1024129" y="2286000"/>
            <a:ext cx="4860036"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
            </a:pPr>
            <a:r>
              <a:rPr lang="it-IT" dirty="0" smtClean="0">
                <a:latin typeface="Arial" panose="020B0604020202020204" pitchFamily="34" charset="0"/>
                <a:cs typeface="Arial" panose="020B0604020202020204" pitchFamily="34" charset="0"/>
              </a:rPr>
              <a:t>The </a:t>
            </a:r>
            <a:r>
              <a:rPr lang="it-IT" dirty="0" err="1" smtClean="0">
                <a:latin typeface="Arial" panose="020B0604020202020204" pitchFamily="34" charset="0"/>
                <a:cs typeface="Arial" panose="020B0604020202020204" pitchFamily="34" charset="0"/>
              </a:rPr>
              <a:t>proposed</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algorithms</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have</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been</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implemented</a:t>
            </a:r>
            <a:r>
              <a:rPr lang="it-IT" dirty="0" smtClean="0">
                <a:latin typeface="Arial" panose="020B0604020202020204" pitchFamily="34" charset="0"/>
                <a:cs typeface="Arial" panose="020B0604020202020204" pitchFamily="34" charset="0"/>
              </a:rPr>
              <a:t> on the </a:t>
            </a:r>
            <a:r>
              <a:rPr lang="it-IT" dirty="0" err="1" smtClean="0">
                <a:latin typeface="Arial" panose="020B0604020202020204" pitchFamily="34" charset="0"/>
                <a:cs typeface="Arial" panose="020B0604020202020204" pitchFamily="34" charset="0"/>
              </a:rPr>
              <a:t>Odroid</a:t>
            </a:r>
            <a:r>
              <a:rPr lang="it-IT" dirty="0" smtClean="0">
                <a:latin typeface="Arial" panose="020B0604020202020204" pitchFamily="34" charset="0"/>
                <a:cs typeface="Arial" panose="020B0604020202020204" pitchFamily="34" charset="0"/>
              </a:rPr>
              <a:t> XU </a:t>
            </a:r>
            <a:r>
              <a:rPr lang="it-IT" dirty="0" err="1" smtClean="0">
                <a:latin typeface="Arial" panose="020B0604020202020204" pitchFamily="34" charset="0"/>
                <a:cs typeface="Arial" panose="020B0604020202020204" pitchFamily="34" charset="0"/>
              </a:rPr>
              <a:t>developer</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board</a:t>
            </a:r>
            <a:r>
              <a:rPr lang="it-IT" dirty="0" smtClean="0">
                <a:latin typeface="Arial" panose="020B0604020202020204" pitchFamily="34" charset="0"/>
                <a:cs typeface="Arial" panose="020B0604020202020204" pitchFamily="34" charset="0"/>
              </a:rPr>
              <a:t>:</a:t>
            </a:r>
          </a:p>
          <a:p>
            <a:pPr lvl="1">
              <a:buFont typeface="Wingdings" panose="05000000000000000000" pitchFamily="2" charset="2"/>
              <a:buChar char="§"/>
            </a:pPr>
            <a:r>
              <a:rPr lang="it-IT" dirty="0" err="1" smtClean="0">
                <a:latin typeface="Arial" panose="020B0604020202020204" pitchFamily="34" charset="0"/>
                <a:cs typeface="Arial" panose="020B0604020202020204" pitchFamily="34" charset="0"/>
              </a:rPr>
              <a:t>Big.LITTLE</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architecture</a:t>
            </a:r>
            <a:r>
              <a:rPr lang="it-IT" dirty="0">
                <a:latin typeface="Arial" panose="020B0604020202020204" pitchFamily="34" charset="0"/>
                <a:cs typeface="Arial" panose="020B0604020202020204" pitchFamily="34" charset="0"/>
              </a:rPr>
              <a:t> </a:t>
            </a:r>
            <a:r>
              <a:rPr lang="it-IT" dirty="0" smtClean="0">
                <a:latin typeface="Arial" panose="020B0604020202020204" pitchFamily="34" charset="0"/>
                <a:cs typeface="Arial" panose="020B0604020202020204" pitchFamily="34" charset="0"/>
              </a:rPr>
              <a:t>hosting Cortex-A15 and Cortex-A7 </a:t>
            </a:r>
            <a:r>
              <a:rPr lang="it-IT" dirty="0" err="1" smtClean="0">
                <a:latin typeface="Arial" panose="020B0604020202020204" pitchFamily="34" charset="0"/>
                <a:cs typeface="Arial" panose="020B0604020202020204" pitchFamily="34" charset="0"/>
              </a:rPr>
              <a:t>CPUs</a:t>
            </a:r>
            <a:endParaRPr lang="it-IT" dirty="0" smtClean="0">
              <a:latin typeface="Arial" panose="020B0604020202020204" pitchFamily="34" charset="0"/>
              <a:cs typeface="Arial" panose="020B0604020202020204" pitchFamily="34" charset="0"/>
            </a:endParaRPr>
          </a:p>
          <a:p>
            <a:pPr lvl="1">
              <a:buFont typeface="Wingdings" panose="05000000000000000000" pitchFamily="2" charset="2"/>
              <a:buChar char="§"/>
            </a:pPr>
            <a:r>
              <a:rPr lang="it-IT" dirty="0" smtClean="0">
                <a:latin typeface="Arial" panose="020B0604020202020204" pitchFamily="34" charset="0"/>
                <a:cs typeface="Arial" panose="020B0604020202020204" pitchFamily="34" charset="0"/>
              </a:rPr>
              <a:t>Custom </a:t>
            </a:r>
            <a:r>
              <a:rPr lang="it-IT" dirty="0" err="1" smtClean="0">
                <a:latin typeface="Arial" panose="020B0604020202020204" pitchFamily="34" charset="0"/>
                <a:cs typeface="Arial" panose="020B0604020202020204" pitchFamily="34" charset="0"/>
              </a:rPr>
              <a:t>designed</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battery</a:t>
            </a:r>
            <a:r>
              <a:rPr lang="it-IT" dirty="0" smtClean="0">
                <a:latin typeface="Arial" panose="020B0604020202020204" pitchFamily="34" charset="0"/>
                <a:cs typeface="Arial" panose="020B0604020202020204" pitchFamily="34" charset="0"/>
              </a:rPr>
              <a:t> pack</a:t>
            </a:r>
          </a:p>
          <a:p>
            <a:pPr lvl="1">
              <a:buFont typeface="Wingdings" panose="05000000000000000000" pitchFamily="2" charset="2"/>
              <a:buChar char="§"/>
            </a:pPr>
            <a:r>
              <a:rPr lang="it-IT" dirty="0" smtClean="0">
                <a:latin typeface="Arial" panose="020B0604020202020204" pitchFamily="34" charset="0"/>
                <a:cs typeface="Arial" panose="020B0604020202020204" pitchFamily="34" charset="0"/>
              </a:rPr>
              <a:t>A </a:t>
            </a:r>
            <a:r>
              <a:rPr lang="it-IT" dirty="0" err="1" smtClean="0">
                <a:latin typeface="Arial" panose="020B0604020202020204" pitchFamily="34" charset="0"/>
                <a:cs typeface="Arial" panose="020B0604020202020204" pitchFamily="34" charset="0"/>
              </a:rPr>
              <a:t>naive</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OpenCV</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implementation</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would</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run</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at</a:t>
            </a:r>
            <a:r>
              <a:rPr lang="it-IT" dirty="0" smtClean="0">
                <a:latin typeface="Arial" panose="020B0604020202020204" pitchFamily="34" charset="0"/>
                <a:cs typeface="Arial" panose="020B0604020202020204" pitchFamily="34" charset="0"/>
              </a:rPr>
              <a:t> ~2 </a:t>
            </a:r>
            <a:r>
              <a:rPr lang="it-IT" dirty="0" err="1" smtClean="0">
                <a:latin typeface="Arial" panose="020B0604020202020204" pitchFamily="34" charset="0"/>
                <a:cs typeface="Arial" panose="020B0604020202020204" pitchFamily="34" charset="0"/>
              </a:rPr>
              <a:t>fps</a:t>
            </a:r>
            <a:endParaRPr lang="it-IT" dirty="0" smtClean="0">
              <a:latin typeface="Arial" panose="020B0604020202020204" pitchFamily="34" charset="0"/>
              <a:cs typeface="Arial" panose="020B0604020202020204" pitchFamily="34" charset="0"/>
            </a:endParaRPr>
          </a:p>
          <a:p>
            <a:pPr lvl="1">
              <a:buFont typeface="Wingdings" panose="05000000000000000000" pitchFamily="2" charset="2"/>
              <a:buChar char="§"/>
            </a:pPr>
            <a:r>
              <a:rPr lang="it-IT" dirty="0" err="1" smtClean="0">
                <a:latin typeface="Arial" panose="020B0604020202020204" pitchFamily="34" charset="0"/>
                <a:cs typeface="Arial" panose="020B0604020202020204" pitchFamily="34" charset="0"/>
              </a:rPr>
              <a:t>We</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added</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several</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low-level</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optimizations</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compiler</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optimizations</a:t>
            </a:r>
            <a:r>
              <a:rPr lang="it-IT" dirty="0" smtClean="0">
                <a:latin typeface="Arial" panose="020B0604020202020204" pitchFamily="34" charset="0"/>
                <a:cs typeface="Arial" panose="020B0604020202020204" pitchFamily="34" charset="0"/>
              </a:rPr>
              <a:t> and Neon </a:t>
            </a:r>
            <a:r>
              <a:rPr lang="it-IT" dirty="0" err="1" smtClean="0">
                <a:latin typeface="Arial" panose="020B0604020202020204" pitchFamily="34" charset="0"/>
                <a:cs typeface="Arial" panose="020B0604020202020204" pitchFamily="34" charset="0"/>
              </a:rPr>
              <a:t>Intrinsics</a:t>
            </a:r>
            <a:r>
              <a:rPr lang="it-IT" dirty="0" smtClean="0">
                <a:latin typeface="Arial" panose="020B0604020202020204" pitchFamily="34" charset="0"/>
                <a:cs typeface="Arial" panose="020B0604020202020204" pitchFamily="34" charset="0"/>
              </a:rPr>
              <a:t>) and multi-threading with </a:t>
            </a:r>
            <a:r>
              <a:rPr lang="it-IT" dirty="0" err="1" smtClean="0">
                <a:latin typeface="Arial" panose="020B0604020202020204" pitchFamily="34" charset="0"/>
                <a:cs typeface="Arial" panose="020B0604020202020204" pitchFamily="34" charset="0"/>
              </a:rPr>
              <a:t>OpenMP</a:t>
            </a:r>
            <a:endParaRPr lang="it-IT" dirty="0" smtClean="0">
              <a:latin typeface="Arial" panose="020B0604020202020204" pitchFamily="34" charset="0"/>
              <a:cs typeface="Arial" panose="020B0604020202020204" pitchFamily="34" charset="0"/>
            </a:endParaRPr>
          </a:p>
          <a:p>
            <a:pPr lvl="1">
              <a:buFont typeface="Wingdings" panose="05000000000000000000" pitchFamily="2" charset="2"/>
              <a:buChar char="§"/>
            </a:pPr>
            <a:r>
              <a:rPr lang="it-IT" dirty="0" err="1" smtClean="0">
                <a:latin typeface="Arial" panose="020B0604020202020204" pitchFamily="34" charset="0"/>
                <a:cs typeface="Arial" panose="020B0604020202020204" pitchFamily="34" charset="0"/>
              </a:rPr>
              <a:t>Runs</a:t>
            </a:r>
            <a:r>
              <a:rPr lang="it-IT" dirty="0" smtClean="0">
                <a:latin typeface="Arial" panose="020B0604020202020204" pitchFamily="34" charset="0"/>
                <a:cs typeface="Arial" panose="020B0604020202020204" pitchFamily="34" charset="0"/>
              </a:rPr>
              <a:t> </a:t>
            </a:r>
            <a:r>
              <a:rPr lang="it-IT" dirty="0" err="1" smtClean="0">
                <a:latin typeface="Arial" panose="020B0604020202020204" pitchFamily="34" charset="0"/>
                <a:cs typeface="Arial" panose="020B0604020202020204" pitchFamily="34" charset="0"/>
              </a:rPr>
              <a:t>at</a:t>
            </a:r>
            <a:r>
              <a:rPr lang="it-IT" dirty="0" smtClean="0">
                <a:latin typeface="Arial" panose="020B0604020202020204" pitchFamily="34" charset="0"/>
                <a:cs typeface="Arial" panose="020B0604020202020204" pitchFamily="34" charset="0"/>
              </a:rPr>
              <a:t> ~10 </a:t>
            </a:r>
            <a:r>
              <a:rPr lang="it-IT" dirty="0" err="1" smtClean="0">
                <a:latin typeface="Arial" panose="020B0604020202020204" pitchFamily="34" charset="0"/>
                <a:cs typeface="Arial" panose="020B0604020202020204" pitchFamily="34" charset="0"/>
              </a:rPr>
              <a:t>fps</a:t>
            </a:r>
            <a:endParaRPr lang="it-IT" dirty="0">
              <a:latin typeface="Arial" panose="020B0604020202020204" pitchFamily="34" charset="0"/>
              <a:cs typeface="Arial" panose="020B0604020202020204" pitchFamily="34" charset="0"/>
            </a:endParaRPr>
          </a:p>
        </p:txBody>
      </p:sp>
      <p:pic>
        <p:nvPicPr>
          <p:cNvPr id="2050" name="Picture 2" descr="odroid-XU_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266" y="4052882"/>
            <a:ext cx="4117486" cy="241023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3075785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h_i) = \textrm{sign} (h_i) \cdot |h_i|^{\frac{1}{2}}$$&#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TD}_1$$&#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TD}_2$$&#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TD}_3$$&#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TD}_K$$&#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HOG}_1$$&#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HOG}_2$$&#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HOG}_3$$&#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HOG}_K$$&#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HOF}_1$$&#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HOF}_2$$&#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HOF}_3$$&#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HOF}_K$$&#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MBH}_1$$&#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MBH}_2$$&#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MBH}_3$$&#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h^{MBH}_K$$&#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I_t$$&#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begin{table}&#10;\begin{center}&#10;\begin{tabular}{|l|c|c|c|c|c|}&#10;\hline&#10;Method     &amp; Set1  &amp; Set2  &amp; Set3  &amp; Set4   &amp; Overall \\&#10;\hline&#10;\hline&#10;TCCA [2]  &amp; 0.81  &amp; 0.81  &amp; 0.78  &amp; 0.86  &amp; 0.82 \\&#10;PM [3]   &amp; 0.89  &amp; 0.86  &amp; 0.89  &amp; 0.87  &amp; 0.88  \\&#10;TB [4]   &amp; \textbf{0.93} &amp; 0.88  &amp; 0.90  &amp; 0.91  &amp; 0.91 \\&#10;Cov3D [5]  &amp; 0.92  &amp;\textbf{0.94} &amp; 0.94  &amp; 0.93  &amp; 0.93 \\&#10;\textbf{\textcolor{blue}{Our method}}   &amp; \textcolor{blue}{0.92}  &amp; \textcolor{blue}{0.93}  &amp; \textbf{\textcolor{blue}{0.97}} &amp; \textbf{\textcolor{blue}{0.95}} &amp; \textbf{\textcolor{blue}{0.94}} \\&#10;\hline&#10;\end{tabular}&#10;\end{center}&#10;\end{table}&#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begin{table}&#10;\begin{center}&#10;\renewcommand{\arraystretch}{1.3}&#10;\centering&#10;\begin{tabular}{|l|c|c|}&#10;\hline&#10;User       &amp; No segmentation &amp; With segmentation  \\&#10;\hline&#10;\hline&#10;Subject 1        &amp; 0.91   &amp; \textbf{0.95} \\&#10;Subject 2        &amp; 0.87   &amp; \textbf{0.87} \\&#10;Subject 3        &amp; 0.92  &amp; \textbf{0.95}\\&#10;Subject 4       &amp; \textbf{0.96} &amp; 0.94 \\&#10;Subject 5       &amp; 0.91  &amp; \textbf{0.96} \\&#10;\hline&#10;\textcolor{blue}{Average}      &amp;  \textcolor{blue}{0.91} &amp; \textbf{\textcolor{blue}{0.93}}  \\&#10;\hline&#10;\end{tabular}&#10;\end{center}&#10;\end{table}&#10;&#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eqnarray} \label{eq:svm}&#10;\min_{\mathbf{w},\mathbf{\xi}} \frac{1}{2} \lVert \mathbf{w} \rVert^2 + \frac{C}{n} \sum_{i=1}^n \xi_i \nonumber \\&#10;\text{s.t.} \forall i, \forall \mathbf{y} \in \mathcal{Y}-\{\mathbf{y}_i\}: \nonumber \\ &#10;\langle \mathbf{w},\Psi(\mathbf{x}_i,\mathbf{y}_i)-\Psi(\mathbf{x}_i,\mathbf{y})\rangle \geq \Delta(\mathbf{y}_i,\mathbf{y})-\xi_i&#10;\end{eqnarray}&#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I_{t+1}$$&#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I_t$$&#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t$$&#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t+1}$$&#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Custom 2">
      <a:dk1>
        <a:sysClr val="windowText" lastClr="000000"/>
      </a:dk1>
      <a:lt1>
        <a:sysClr val="window" lastClr="FFFFFF"/>
      </a:lt1>
      <a:dk2>
        <a:srgbClr val="44546A"/>
      </a:dk2>
      <a:lt2>
        <a:srgbClr val="E7E6E6"/>
      </a:lt2>
      <a:accent1>
        <a:srgbClr val="5B9BD5"/>
      </a:accent1>
      <a:accent2>
        <a:srgbClr val="FF0000"/>
      </a:accent2>
      <a:accent3>
        <a:srgbClr val="A5A5A5"/>
      </a:accent3>
      <a:accent4>
        <a:srgbClr val="FFC000"/>
      </a:accent4>
      <a:accent5>
        <a:srgbClr val="4472C4"/>
      </a:accent5>
      <a:accent6>
        <a:srgbClr val="70AD47"/>
      </a:accent6>
      <a:hlink>
        <a:srgbClr val="0563C1"/>
      </a:hlink>
      <a:folHlink>
        <a:srgbClr val="954F7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6273</TotalTime>
  <Words>838</Words>
  <Application>Microsoft Office PowerPoint</Application>
  <PresentationFormat>Widescreen</PresentationFormat>
  <Paragraphs>99</Paragraphs>
  <Slides>12</Slides>
  <Notes>5</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Tw Cen MT</vt:lpstr>
      <vt:lpstr>Tw Cen MT Condensed</vt:lpstr>
      <vt:lpstr>Wingdings</vt:lpstr>
      <vt:lpstr>Wingdings 3</vt:lpstr>
      <vt:lpstr>Integral</vt:lpstr>
      <vt:lpstr>Gesture recognition using wearable vision devices</vt:lpstr>
      <vt:lpstr>THE TRADITIONAL RECOGNITION APPROACH</vt:lpstr>
      <vt:lpstr>METHOD OVERVIEW</vt:lpstr>
      <vt:lpstr>CAMERA MOTION REMOVAL</vt:lpstr>
      <vt:lpstr>TRAJECTORY DESCRIPTION</vt:lpstr>
      <vt:lpstr>Trajectory description</vt:lpstr>
      <vt:lpstr>EXPERIMENTAL EVALUATION</vt:lpstr>
      <vt:lpstr>A SEQUENTIAL VERSION</vt:lpstr>
      <vt:lpstr>IMPLEMENTATION</vt:lpstr>
      <vt:lpstr>Applications</vt:lpstr>
      <vt:lpstr>PUBLICATIONS</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Baraldi</dc:creator>
  <cp:lastModifiedBy>Lorenzo Baraldi</cp:lastModifiedBy>
  <cp:revision>19</cp:revision>
  <dcterms:created xsi:type="dcterms:W3CDTF">2014-09-19T14:08:32Z</dcterms:created>
  <dcterms:modified xsi:type="dcterms:W3CDTF">2014-09-24T15:48:07Z</dcterms:modified>
</cp:coreProperties>
</file>